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962" r:id="rId2"/>
    <p:sldId id="1664" r:id="rId3"/>
    <p:sldId id="1619" r:id="rId4"/>
    <p:sldId id="1693" r:id="rId5"/>
    <p:sldId id="1680" r:id="rId6"/>
    <p:sldId id="1681" r:id="rId7"/>
    <p:sldId id="1494" r:id="rId8"/>
    <p:sldId id="1682" r:id="rId9"/>
    <p:sldId id="1684" r:id="rId10"/>
    <p:sldId id="1545" r:id="rId11"/>
    <p:sldId id="1694" r:id="rId12"/>
    <p:sldId id="449" r:id="rId13"/>
    <p:sldId id="1544" r:id="rId14"/>
    <p:sldId id="331" r:id="rId15"/>
    <p:sldId id="1695" r:id="rId16"/>
    <p:sldId id="1622" r:id="rId17"/>
    <p:sldId id="1623" r:id="rId18"/>
    <p:sldId id="319" r:id="rId19"/>
    <p:sldId id="1624" r:id="rId20"/>
    <p:sldId id="1626" r:id="rId21"/>
    <p:sldId id="1625" r:id="rId22"/>
    <p:sldId id="1686" r:id="rId23"/>
    <p:sldId id="1688" r:id="rId24"/>
    <p:sldId id="443" r:id="rId25"/>
    <p:sldId id="1689" r:id="rId26"/>
    <p:sldId id="1690" r:id="rId27"/>
    <p:sldId id="1692" r:id="rId28"/>
    <p:sldId id="1691" r:id="rId29"/>
    <p:sldId id="926" r:id="rId30"/>
    <p:sldId id="924" r:id="rId31"/>
    <p:sldId id="927" r:id="rId32"/>
    <p:sldId id="1500" r:id="rId33"/>
    <p:sldId id="1672" r:id="rId34"/>
    <p:sldId id="1547" r:id="rId35"/>
    <p:sldId id="1667" r:id="rId36"/>
    <p:sldId id="1668" r:id="rId37"/>
    <p:sldId id="1519" r:id="rId38"/>
    <p:sldId id="1522" r:id="rId39"/>
    <p:sldId id="1520" r:id="rId40"/>
    <p:sldId id="89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r, Sharon Stucker" initials="WSS" lastIdx="1" clrIdx="0"/>
  <p:cmAuthor id="2" name="McGill, Deborah" initials="MD" lastIdx="3" clrIdx="1">
    <p:extLst>
      <p:ext uri="{19B8F6BF-5375-455C-9EA6-DF929625EA0E}">
        <p15:presenceInfo xmlns:p15="http://schemas.microsoft.com/office/powerpoint/2012/main" userId="S::dmcgill@ad.unc.edu::a0cc9060-c0e4-4a98-930d-2082d949b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61F"/>
    <a:srgbClr val="00526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87196" autoAdjust="0"/>
  </p:normalViewPr>
  <p:slideViewPr>
    <p:cSldViewPr>
      <p:cViewPr varScale="1">
        <p:scale>
          <a:sx n="140" d="100"/>
          <a:sy n="140" d="100"/>
        </p:scale>
        <p:origin x="2228" y="8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651"/>
    </p:cViewPr>
  </p:sorterViewPr>
  <p:notesViewPr>
    <p:cSldViewPr>
      <p:cViewPr>
        <p:scale>
          <a:sx n="100" d="100"/>
          <a:sy n="100" d="100"/>
        </p:scale>
        <p:origin x="1788"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9-17T08:21:41.644" idx="1">
    <p:pos x="10" y="10"/>
    <p:text>DENISE: I can't type into this slide, and need to explain the 2 asterisked items in the middle column. Would you add this text at the bottom of the slide?   *STI=sexually transmitted infection  **ART=antiretroviral therapy</p:text>
    <p:extLst>
      <p:ext uri="{C676402C-5697-4E1C-873F-D02D1690AC5C}">
        <p15:threadingInfo xmlns:p15="http://schemas.microsoft.com/office/powerpoint/2012/main" timeZoneBias="240"/>
      </p:ext>
    </p:extLst>
  </p:cm>
</p:cmLst>
</file>

<file path=ppt/diagrams/_rels/data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FB0E1-5D88-4014-A1DE-CB5870631A1B}" type="doc">
      <dgm:prSet loTypeId="urn:microsoft.com/office/officeart/2005/8/layout/StepDownProcess" loCatId="process" qsTypeId="urn:microsoft.com/office/officeart/2005/8/quickstyle/simple1" qsCatId="simple" csTypeId="urn:microsoft.com/office/officeart/2005/8/colors/accent5_2" csCatId="accent5" phldr="1"/>
      <dgm:spPr/>
      <dgm:t>
        <a:bodyPr/>
        <a:lstStyle/>
        <a:p>
          <a:endParaRPr lang="en-US"/>
        </a:p>
      </dgm:t>
    </dgm:pt>
    <dgm:pt modelId="{1FF19096-1C22-43E5-97F1-78DB8E67DAA0}">
      <dgm:prSet phldrT="[Text]" custT="1"/>
      <dgm:spPr/>
      <dgm:t>
        <a:bodyPr/>
        <a:lstStyle/>
        <a:p>
          <a:r>
            <a:rPr lang="en-US" sz="2000" dirty="0">
              <a:latin typeface="Century Gothic" panose="020B0502020202020204" pitchFamily="34" charset="0"/>
            </a:rPr>
            <a:t>Know the local epidemic</a:t>
          </a:r>
        </a:p>
      </dgm:t>
    </dgm:pt>
    <dgm:pt modelId="{316B295D-147B-4848-B61F-B423C1F1843B}" type="parTrans" cxnId="{82020B88-AD0E-4257-A3D3-34388DC51100}">
      <dgm:prSet/>
      <dgm:spPr/>
      <dgm:t>
        <a:bodyPr/>
        <a:lstStyle/>
        <a:p>
          <a:endParaRPr lang="en-US"/>
        </a:p>
      </dgm:t>
    </dgm:pt>
    <dgm:pt modelId="{9565C05A-34DC-4A8A-BC16-D48E63AF869F}" type="sibTrans" cxnId="{82020B88-AD0E-4257-A3D3-34388DC51100}">
      <dgm:prSet/>
      <dgm:spPr/>
      <dgm:t>
        <a:bodyPr/>
        <a:lstStyle/>
        <a:p>
          <a:endParaRPr lang="en-US"/>
        </a:p>
      </dgm:t>
    </dgm:pt>
    <dgm:pt modelId="{A054E8CE-E50F-486B-9BC9-724AB980A913}">
      <dgm:prSet phldrT="[Text]" custT="1"/>
      <dgm:spPr/>
      <dgm:t>
        <a:bodyPr/>
        <a:lstStyle/>
        <a:p>
          <a:r>
            <a:rPr lang="en-US" sz="1800" dirty="0">
              <a:latin typeface="Century Gothic" panose="020B0502020202020204" pitchFamily="34" charset="0"/>
            </a:rPr>
            <a:t>HIV prevalence</a:t>
          </a:r>
        </a:p>
      </dgm:t>
    </dgm:pt>
    <dgm:pt modelId="{0C1389DC-11E8-428F-BCAC-A91A5307AE9F}" type="parTrans" cxnId="{0E47B800-3D1D-4F2E-9937-DC1C5CE19820}">
      <dgm:prSet/>
      <dgm:spPr/>
      <dgm:t>
        <a:bodyPr/>
        <a:lstStyle/>
        <a:p>
          <a:endParaRPr lang="en-US"/>
        </a:p>
      </dgm:t>
    </dgm:pt>
    <dgm:pt modelId="{A74D0237-6EBC-46CB-AF3D-63D0138CAB54}" type="sibTrans" cxnId="{0E47B800-3D1D-4F2E-9937-DC1C5CE19820}">
      <dgm:prSet/>
      <dgm:spPr/>
      <dgm:t>
        <a:bodyPr/>
        <a:lstStyle/>
        <a:p>
          <a:endParaRPr lang="en-US"/>
        </a:p>
      </dgm:t>
    </dgm:pt>
    <dgm:pt modelId="{4BADA6CB-B1C3-4486-9733-21A7B212D456}">
      <dgm:prSet phldrT="[Text]" custT="1"/>
      <dgm:spPr/>
      <dgm:t>
        <a:bodyPr/>
        <a:lstStyle/>
        <a:p>
          <a:r>
            <a:rPr lang="en-US" sz="2000" dirty="0">
              <a:latin typeface="Century Gothic" panose="020B0502020202020204" pitchFamily="34" charset="0"/>
            </a:rPr>
            <a:t>Assess the response</a:t>
          </a:r>
        </a:p>
      </dgm:t>
    </dgm:pt>
    <dgm:pt modelId="{C753A78B-EE00-460B-8367-E7F0095271F5}" type="parTrans" cxnId="{09D18589-A886-4A89-AA6B-8CF77E6DEE67}">
      <dgm:prSet/>
      <dgm:spPr/>
      <dgm:t>
        <a:bodyPr/>
        <a:lstStyle/>
        <a:p>
          <a:endParaRPr lang="en-US"/>
        </a:p>
      </dgm:t>
    </dgm:pt>
    <dgm:pt modelId="{9A51731C-35CB-4A3B-B80B-0988E94C89D9}" type="sibTrans" cxnId="{09D18589-A886-4A89-AA6B-8CF77E6DEE67}">
      <dgm:prSet/>
      <dgm:spPr/>
      <dgm:t>
        <a:bodyPr/>
        <a:lstStyle/>
        <a:p>
          <a:endParaRPr lang="en-US"/>
        </a:p>
      </dgm:t>
    </dgm:pt>
    <dgm:pt modelId="{AEE9D3A8-14CC-4470-BAEC-9FE4612DD251}">
      <dgm:prSet phldrT="[Text]" custT="1"/>
      <dgm:spPr/>
      <dgm:t>
        <a:bodyPr/>
        <a:lstStyle/>
        <a:p>
          <a:r>
            <a:rPr lang="en-US" sz="1800" dirty="0">
              <a:latin typeface="Century Gothic" panose="020B0502020202020204" pitchFamily="34" charset="0"/>
            </a:rPr>
            <a:t>Prevention and treatment cascades </a:t>
          </a:r>
        </a:p>
      </dgm:t>
    </dgm:pt>
    <dgm:pt modelId="{9A91921A-7451-44DB-86E8-3B74E1831B2D}" type="parTrans" cxnId="{2DCAD209-BE67-4707-AFEC-B9ADE03DA9AE}">
      <dgm:prSet/>
      <dgm:spPr/>
      <dgm:t>
        <a:bodyPr/>
        <a:lstStyle/>
        <a:p>
          <a:endParaRPr lang="en-US"/>
        </a:p>
      </dgm:t>
    </dgm:pt>
    <dgm:pt modelId="{3BF578F7-9B5A-4A0D-BDC1-CD6FDEBDC3F8}" type="sibTrans" cxnId="{2DCAD209-BE67-4707-AFEC-B9ADE03DA9AE}">
      <dgm:prSet/>
      <dgm:spPr/>
      <dgm:t>
        <a:bodyPr/>
        <a:lstStyle/>
        <a:p>
          <a:endParaRPr lang="en-US"/>
        </a:p>
      </dgm:t>
    </dgm:pt>
    <dgm:pt modelId="{BEFE7A01-66D9-4DE2-B07B-C31378C0D55E}">
      <dgm:prSet phldrT="[Text]" custT="1"/>
      <dgm:spPr/>
      <dgm:t>
        <a:bodyPr/>
        <a:lstStyle/>
        <a:p>
          <a:r>
            <a:rPr lang="en-US" sz="2000" dirty="0">
              <a:latin typeface="Century Gothic" panose="020B0502020202020204" pitchFamily="34" charset="0"/>
            </a:rPr>
            <a:t>  Plan actions  </a:t>
          </a:r>
        </a:p>
      </dgm:t>
    </dgm:pt>
    <dgm:pt modelId="{810BEE5D-5BC3-4657-812A-D58AF4165BF5}" type="parTrans" cxnId="{E1E3664B-6C65-4C6F-8F96-634CC2980F74}">
      <dgm:prSet/>
      <dgm:spPr/>
      <dgm:t>
        <a:bodyPr/>
        <a:lstStyle/>
        <a:p>
          <a:endParaRPr lang="en-US"/>
        </a:p>
      </dgm:t>
    </dgm:pt>
    <dgm:pt modelId="{35E4BBD6-316A-4F44-B48B-BBCB24C9D830}" type="sibTrans" cxnId="{E1E3664B-6C65-4C6F-8F96-634CC2980F74}">
      <dgm:prSet/>
      <dgm:spPr/>
      <dgm:t>
        <a:bodyPr/>
        <a:lstStyle/>
        <a:p>
          <a:endParaRPr lang="en-US"/>
        </a:p>
      </dgm:t>
    </dgm:pt>
    <dgm:pt modelId="{94D3F83B-F426-494D-879A-72D12EBDB47C}">
      <dgm:prSet phldrT="[Text]" custT="1"/>
      <dgm:spPr/>
      <dgm:t>
        <a:bodyPr/>
        <a:lstStyle/>
        <a:p>
          <a:r>
            <a:rPr lang="en-US" sz="1800" dirty="0">
              <a:latin typeface="Century Gothic" panose="020B0502020202020204" pitchFamily="34" charset="0"/>
            </a:rPr>
            <a:t>Size estimates </a:t>
          </a:r>
        </a:p>
      </dgm:t>
    </dgm:pt>
    <dgm:pt modelId="{FB8D98F9-D34A-4803-B799-2C640D7C1E62}" type="parTrans" cxnId="{02A7AA14-B02B-4452-93D1-3450A9EC19B5}">
      <dgm:prSet/>
      <dgm:spPr/>
      <dgm:t>
        <a:bodyPr/>
        <a:lstStyle/>
        <a:p>
          <a:endParaRPr lang="en-US"/>
        </a:p>
      </dgm:t>
    </dgm:pt>
    <dgm:pt modelId="{20241518-725D-458A-AFAD-76FF1F3D410A}" type="sibTrans" cxnId="{02A7AA14-B02B-4452-93D1-3450A9EC19B5}">
      <dgm:prSet/>
      <dgm:spPr/>
      <dgm:t>
        <a:bodyPr/>
        <a:lstStyle/>
        <a:p>
          <a:endParaRPr lang="en-US"/>
        </a:p>
      </dgm:t>
    </dgm:pt>
    <dgm:pt modelId="{D71053CE-EAC9-4BC1-A027-A507E61FEEA1}">
      <dgm:prSet phldrT="[Text]" custT="1"/>
      <dgm:spPr/>
      <dgm:t>
        <a:bodyPr/>
        <a:lstStyle/>
        <a:p>
          <a:r>
            <a:rPr lang="en-US" sz="1800" dirty="0">
              <a:latin typeface="Century Gothic" panose="020B0502020202020204" pitchFamily="34" charset="0"/>
            </a:rPr>
            <a:t>Priority prevention areas</a:t>
          </a:r>
        </a:p>
      </dgm:t>
    </dgm:pt>
    <dgm:pt modelId="{877AA257-B8C6-49CB-BA88-03EB75484B93}" type="parTrans" cxnId="{5368BB2F-C1C8-446F-9F93-CC2EB857C730}">
      <dgm:prSet/>
      <dgm:spPr/>
      <dgm:t>
        <a:bodyPr/>
        <a:lstStyle/>
        <a:p>
          <a:endParaRPr lang="en-US"/>
        </a:p>
      </dgm:t>
    </dgm:pt>
    <dgm:pt modelId="{B2F54173-9B4F-4787-9B24-4A85183DF61F}" type="sibTrans" cxnId="{5368BB2F-C1C8-446F-9F93-CC2EB857C730}">
      <dgm:prSet/>
      <dgm:spPr/>
      <dgm:t>
        <a:bodyPr/>
        <a:lstStyle/>
        <a:p>
          <a:endParaRPr lang="en-US"/>
        </a:p>
      </dgm:t>
    </dgm:pt>
    <dgm:pt modelId="{DD5E4058-4C5E-433A-965B-971B9D928C84}">
      <dgm:prSet phldrT="[Text]" custT="1"/>
      <dgm:spPr/>
      <dgm:t>
        <a:bodyPr/>
        <a:lstStyle/>
        <a:p>
          <a:r>
            <a:rPr lang="en-US" sz="1800" dirty="0">
              <a:latin typeface="Century Gothic" panose="020B0502020202020204" pitchFamily="34" charset="0"/>
            </a:rPr>
            <a:t>Risk factors/proximate determinants </a:t>
          </a:r>
        </a:p>
      </dgm:t>
    </dgm:pt>
    <dgm:pt modelId="{C34DCFEC-CB5A-4BA8-AAA1-ABDCF103D52E}" type="parTrans" cxnId="{CC2CB80B-A936-427C-B22C-0BC54FD0712C}">
      <dgm:prSet/>
      <dgm:spPr/>
      <dgm:t>
        <a:bodyPr/>
        <a:lstStyle/>
        <a:p>
          <a:endParaRPr lang="en-US"/>
        </a:p>
      </dgm:t>
    </dgm:pt>
    <dgm:pt modelId="{E333EFC0-1FC2-47C5-B683-D7A095139A5F}" type="sibTrans" cxnId="{CC2CB80B-A936-427C-B22C-0BC54FD0712C}">
      <dgm:prSet/>
      <dgm:spPr/>
      <dgm:t>
        <a:bodyPr/>
        <a:lstStyle/>
        <a:p>
          <a:endParaRPr lang="en-US"/>
        </a:p>
      </dgm:t>
    </dgm:pt>
    <dgm:pt modelId="{D04022E6-8F45-40B5-BE47-2F719FBBCE62}">
      <dgm:prSet phldrT="[Text]" custT="1"/>
      <dgm:spPr/>
      <dgm:t>
        <a:bodyPr/>
        <a:lstStyle/>
        <a:p>
          <a:r>
            <a:rPr lang="en-US" sz="1800">
              <a:latin typeface="Century Gothic" panose="020B0502020202020204" pitchFamily="34" charset="0"/>
            </a:rPr>
            <a:t>Subgroup analysis*  </a:t>
          </a:r>
          <a:endParaRPr lang="en-US" sz="1800" dirty="0">
            <a:latin typeface="Century Gothic" panose="020B0502020202020204" pitchFamily="34" charset="0"/>
          </a:endParaRPr>
        </a:p>
      </dgm:t>
    </dgm:pt>
    <dgm:pt modelId="{E9B72D68-84D1-40A3-A8DE-67F4359C6B52}" type="parTrans" cxnId="{6D0A0BEB-2A8E-4E03-8787-0D85EDFA0F3D}">
      <dgm:prSet/>
      <dgm:spPr/>
      <dgm:t>
        <a:bodyPr/>
        <a:lstStyle/>
        <a:p>
          <a:endParaRPr lang="en-US"/>
        </a:p>
      </dgm:t>
    </dgm:pt>
    <dgm:pt modelId="{7A0523F1-099E-4202-921B-76B32CC37065}" type="sibTrans" cxnId="{6D0A0BEB-2A8E-4E03-8787-0D85EDFA0F3D}">
      <dgm:prSet/>
      <dgm:spPr/>
      <dgm:t>
        <a:bodyPr/>
        <a:lstStyle/>
        <a:p>
          <a:endParaRPr lang="en-US"/>
        </a:p>
      </dgm:t>
    </dgm:pt>
    <dgm:pt modelId="{3EEC84DE-2FFA-4D6F-902C-6DC302A43EFE}" type="pres">
      <dgm:prSet presAssocID="{AE7FB0E1-5D88-4014-A1DE-CB5870631A1B}" presName="rootnode" presStyleCnt="0">
        <dgm:presLayoutVars>
          <dgm:chMax/>
          <dgm:chPref/>
          <dgm:dir/>
          <dgm:animLvl val="lvl"/>
        </dgm:presLayoutVars>
      </dgm:prSet>
      <dgm:spPr/>
    </dgm:pt>
    <dgm:pt modelId="{E6D989F9-A587-4515-B3BF-F4281FD63483}" type="pres">
      <dgm:prSet presAssocID="{1FF19096-1C22-43E5-97F1-78DB8E67DAA0}" presName="composite" presStyleCnt="0"/>
      <dgm:spPr/>
    </dgm:pt>
    <dgm:pt modelId="{844A25A5-0D0A-46E9-8DB3-199152617288}" type="pres">
      <dgm:prSet presAssocID="{1FF19096-1C22-43E5-97F1-78DB8E67DAA0}" presName="bentUpArrow1" presStyleLbl="alignImgPlace1" presStyleIdx="0" presStyleCnt="2"/>
      <dgm:spPr/>
    </dgm:pt>
    <dgm:pt modelId="{5C3441F2-BA17-49F2-AB29-A315356A468C}" type="pres">
      <dgm:prSet presAssocID="{1FF19096-1C22-43E5-97F1-78DB8E67DAA0}" presName="ParentText" presStyleLbl="node1" presStyleIdx="0" presStyleCnt="3">
        <dgm:presLayoutVars>
          <dgm:chMax val="1"/>
          <dgm:chPref val="1"/>
          <dgm:bulletEnabled val="1"/>
        </dgm:presLayoutVars>
      </dgm:prSet>
      <dgm:spPr/>
    </dgm:pt>
    <dgm:pt modelId="{75800F33-9593-437B-B36D-CF97818E7D43}" type="pres">
      <dgm:prSet presAssocID="{1FF19096-1C22-43E5-97F1-78DB8E67DAA0}" presName="ChildText" presStyleLbl="revTx" presStyleIdx="0" presStyleCnt="2" custScaleX="398325" custLinFactX="61800" custLinFactNeighborX="100000" custLinFactNeighborY="991">
        <dgm:presLayoutVars>
          <dgm:chMax val="0"/>
          <dgm:chPref val="0"/>
          <dgm:bulletEnabled val="1"/>
        </dgm:presLayoutVars>
      </dgm:prSet>
      <dgm:spPr/>
    </dgm:pt>
    <dgm:pt modelId="{6084273C-3B11-41A3-9FD8-A8F2F24A1927}" type="pres">
      <dgm:prSet presAssocID="{9565C05A-34DC-4A8A-BC16-D48E63AF869F}" presName="sibTrans" presStyleCnt="0"/>
      <dgm:spPr/>
    </dgm:pt>
    <dgm:pt modelId="{D095DDBD-710D-4E02-BF6B-B48DCD0C15BB}" type="pres">
      <dgm:prSet presAssocID="{4BADA6CB-B1C3-4486-9733-21A7B212D456}" presName="composite" presStyleCnt="0"/>
      <dgm:spPr/>
    </dgm:pt>
    <dgm:pt modelId="{C1E06F8E-6852-4F71-94A3-B3C93B4700AC}" type="pres">
      <dgm:prSet presAssocID="{4BADA6CB-B1C3-4486-9733-21A7B212D456}" presName="bentUpArrow1" presStyleLbl="alignImgPlace1" presStyleIdx="1" presStyleCnt="2"/>
      <dgm:spPr/>
    </dgm:pt>
    <dgm:pt modelId="{70619F45-9605-479F-A10F-6F1377218646}" type="pres">
      <dgm:prSet presAssocID="{4BADA6CB-B1C3-4486-9733-21A7B212D456}" presName="ParentText" presStyleLbl="node1" presStyleIdx="1" presStyleCnt="3">
        <dgm:presLayoutVars>
          <dgm:chMax val="1"/>
          <dgm:chPref val="1"/>
          <dgm:bulletEnabled val="1"/>
        </dgm:presLayoutVars>
      </dgm:prSet>
      <dgm:spPr/>
    </dgm:pt>
    <dgm:pt modelId="{4372DC3B-9973-4E93-BCF1-6B165C086518}" type="pres">
      <dgm:prSet presAssocID="{4BADA6CB-B1C3-4486-9733-21A7B212D456}" presName="ChildText" presStyleLbl="revTx" presStyleIdx="1" presStyleCnt="2" custScaleX="243078" custLinFactNeighborX="78433" custLinFactNeighborY="-1924">
        <dgm:presLayoutVars>
          <dgm:chMax val="0"/>
          <dgm:chPref val="0"/>
          <dgm:bulletEnabled val="1"/>
        </dgm:presLayoutVars>
      </dgm:prSet>
      <dgm:spPr/>
    </dgm:pt>
    <dgm:pt modelId="{393E0F5C-2767-4AAD-8E0A-528F35F832F4}" type="pres">
      <dgm:prSet presAssocID="{9A51731C-35CB-4A3B-B80B-0988E94C89D9}" presName="sibTrans" presStyleCnt="0"/>
      <dgm:spPr/>
    </dgm:pt>
    <dgm:pt modelId="{2F5BF545-C681-4276-92AC-80C0D802BA8C}" type="pres">
      <dgm:prSet presAssocID="{BEFE7A01-66D9-4DE2-B07B-C31378C0D55E}" presName="composite" presStyleCnt="0"/>
      <dgm:spPr/>
    </dgm:pt>
    <dgm:pt modelId="{231FE730-3645-4696-8138-E8391D52D6F0}" type="pres">
      <dgm:prSet presAssocID="{BEFE7A01-66D9-4DE2-B07B-C31378C0D55E}" presName="ParentText" presStyleLbl="node1" presStyleIdx="2" presStyleCnt="3" custScaleX="130941" custScaleY="68072" custLinFactNeighborX="-34044" custLinFactNeighborY="3378">
        <dgm:presLayoutVars>
          <dgm:chMax val="1"/>
          <dgm:chPref val="1"/>
          <dgm:bulletEnabled val="1"/>
        </dgm:presLayoutVars>
      </dgm:prSet>
      <dgm:spPr/>
    </dgm:pt>
  </dgm:ptLst>
  <dgm:cxnLst>
    <dgm:cxn modelId="{0E47B800-3D1D-4F2E-9937-DC1C5CE19820}" srcId="{1FF19096-1C22-43E5-97F1-78DB8E67DAA0}" destId="{A054E8CE-E50F-486B-9BC9-724AB980A913}" srcOrd="0" destOrd="0" parTransId="{0C1389DC-11E8-428F-BCAC-A91A5307AE9F}" sibTransId="{A74D0237-6EBC-46CB-AF3D-63D0138CAB54}"/>
    <dgm:cxn modelId="{2DCAD209-BE67-4707-AFEC-B9ADE03DA9AE}" srcId="{4BADA6CB-B1C3-4486-9733-21A7B212D456}" destId="{AEE9D3A8-14CC-4470-BAEC-9FE4612DD251}" srcOrd="0" destOrd="0" parTransId="{9A91921A-7451-44DB-86E8-3B74E1831B2D}" sibTransId="{3BF578F7-9B5A-4A0D-BDC1-CD6FDEBDC3F8}"/>
    <dgm:cxn modelId="{CC2CB80B-A936-427C-B22C-0BC54FD0712C}" srcId="{1FF19096-1C22-43E5-97F1-78DB8E67DAA0}" destId="{DD5E4058-4C5E-433A-965B-971B9D928C84}" srcOrd="2" destOrd="0" parTransId="{C34DCFEC-CB5A-4BA8-AAA1-ABDCF103D52E}" sibTransId="{E333EFC0-1FC2-47C5-B683-D7A095139A5F}"/>
    <dgm:cxn modelId="{02A7AA14-B02B-4452-93D1-3450A9EC19B5}" srcId="{1FF19096-1C22-43E5-97F1-78DB8E67DAA0}" destId="{94D3F83B-F426-494D-879A-72D12EBDB47C}" srcOrd="3" destOrd="0" parTransId="{FB8D98F9-D34A-4803-B799-2C640D7C1E62}" sibTransId="{20241518-725D-458A-AFAD-76FF1F3D410A}"/>
    <dgm:cxn modelId="{A8B2F426-F269-4C82-86ED-C0B64D59B726}" type="presOf" srcId="{94D3F83B-F426-494D-879A-72D12EBDB47C}" destId="{75800F33-9593-437B-B36D-CF97818E7D43}" srcOrd="0" destOrd="3" presId="urn:microsoft.com/office/officeart/2005/8/layout/StepDownProcess"/>
    <dgm:cxn modelId="{5368BB2F-C1C8-446F-9F93-CC2EB857C730}" srcId="{1FF19096-1C22-43E5-97F1-78DB8E67DAA0}" destId="{D71053CE-EAC9-4BC1-A027-A507E61FEEA1}" srcOrd="1" destOrd="0" parTransId="{877AA257-B8C6-49CB-BA88-03EB75484B93}" sibTransId="{B2F54173-9B4F-4787-9B24-4A85183DF61F}"/>
    <dgm:cxn modelId="{B7116C40-5D5F-4EAB-9343-3680D70C1788}" type="presOf" srcId="{A054E8CE-E50F-486B-9BC9-724AB980A913}" destId="{75800F33-9593-437B-B36D-CF97818E7D43}" srcOrd="0" destOrd="0" presId="urn:microsoft.com/office/officeart/2005/8/layout/StepDownProcess"/>
    <dgm:cxn modelId="{C5A1EC62-D0C3-4A6D-BC9F-342F65E086C6}" type="presOf" srcId="{AE7FB0E1-5D88-4014-A1DE-CB5870631A1B}" destId="{3EEC84DE-2FFA-4D6F-902C-6DC302A43EFE}" srcOrd="0" destOrd="0" presId="urn:microsoft.com/office/officeart/2005/8/layout/StepDownProcess"/>
    <dgm:cxn modelId="{E1E3664B-6C65-4C6F-8F96-634CC2980F74}" srcId="{AE7FB0E1-5D88-4014-A1DE-CB5870631A1B}" destId="{BEFE7A01-66D9-4DE2-B07B-C31378C0D55E}" srcOrd="2" destOrd="0" parTransId="{810BEE5D-5BC3-4657-812A-D58AF4165BF5}" sibTransId="{35E4BBD6-316A-4F44-B48B-BBCB24C9D830}"/>
    <dgm:cxn modelId="{9E4B3752-3F9D-40CA-A53B-C360CBE2D1E8}" type="presOf" srcId="{DD5E4058-4C5E-433A-965B-971B9D928C84}" destId="{75800F33-9593-437B-B36D-CF97818E7D43}" srcOrd="0" destOrd="2" presId="urn:microsoft.com/office/officeart/2005/8/layout/StepDownProcess"/>
    <dgm:cxn modelId="{31BBBA52-AE09-4254-99BD-03FFFDC354A2}" type="presOf" srcId="{4BADA6CB-B1C3-4486-9733-21A7B212D456}" destId="{70619F45-9605-479F-A10F-6F1377218646}" srcOrd="0" destOrd="0" presId="urn:microsoft.com/office/officeart/2005/8/layout/StepDownProcess"/>
    <dgm:cxn modelId="{BDB99F54-D43A-47E1-B46E-82DFB8760229}" type="presOf" srcId="{BEFE7A01-66D9-4DE2-B07B-C31378C0D55E}" destId="{231FE730-3645-4696-8138-E8391D52D6F0}" srcOrd="0" destOrd="0" presId="urn:microsoft.com/office/officeart/2005/8/layout/StepDownProcess"/>
    <dgm:cxn modelId="{9BA4187B-34EA-4042-A31A-CDCBD62ACEF4}" type="presOf" srcId="{D04022E6-8F45-40B5-BE47-2F719FBBCE62}" destId="{4372DC3B-9973-4E93-BCF1-6B165C086518}" srcOrd="0" destOrd="1" presId="urn:microsoft.com/office/officeart/2005/8/layout/StepDownProcess"/>
    <dgm:cxn modelId="{82020B88-AD0E-4257-A3D3-34388DC51100}" srcId="{AE7FB0E1-5D88-4014-A1DE-CB5870631A1B}" destId="{1FF19096-1C22-43E5-97F1-78DB8E67DAA0}" srcOrd="0" destOrd="0" parTransId="{316B295D-147B-4848-B61F-B423C1F1843B}" sibTransId="{9565C05A-34DC-4A8A-BC16-D48E63AF869F}"/>
    <dgm:cxn modelId="{09D18589-A886-4A89-AA6B-8CF77E6DEE67}" srcId="{AE7FB0E1-5D88-4014-A1DE-CB5870631A1B}" destId="{4BADA6CB-B1C3-4486-9733-21A7B212D456}" srcOrd="1" destOrd="0" parTransId="{C753A78B-EE00-460B-8367-E7F0095271F5}" sibTransId="{9A51731C-35CB-4A3B-B80B-0988E94C89D9}"/>
    <dgm:cxn modelId="{7132E7A1-F799-4055-9F5F-09393BDA0DF2}" type="presOf" srcId="{AEE9D3A8-14CC-4470-BAEC-9FE4612DD251}" destId="{4372DC3B-9973-4E93-BCF1-6B165C086518}" srcOrd="0" destOrd="0" presId="urn:microsoft.com/office/officeart/2005/8/layout/StepDownProcess"/>
    <dgm:cxn modelId="{CF6DBEA3-8305-4FE5-91E9-749D70FEE57C}" type="presOf" srcId="{1FF19096-1C22-43E5-97F1-78DB8E67DAA0}" destId="{5C3441F2-BA17-49F2-AB29-A315356A468C}" srcOrd="0" destOrd="0" presId="urn:microsoft.com/office/officeart/2005/8/layout/StepDownProcess"/>
    <dgm:cxn modelId="{00B47AB0-75A3-4376-9AE5-CF107B9F216C}" type="presOf" srcId="{D71053CE-EAC9-4BC1-A027-A507E61FEEA1}" destId="{75800F33-9593-437B-B36D-CF97818E7D43}" srcOrd="0" destOrd="1" presId="urn:microsoft.com/office/officeart/2005/8/layout/StepDownProcess"/>
    <dgm:cxn modelId="{6D0A0BEB-2A8E-4E03-8787-0D85EDFA0F3D}" srcId="{4BADA6CB-B1C3-4486-9733-21A7B212D456}" destId="{D04022E6-8F45-40B5-BE47-2F719FBBCE62}" srcOrd="1" destOrd="0" parTransId="{E9B72D68-84D1-40A3-A8DE-67F4359C6B52}" sibTransId="{7A0523F1-099E-4202-921B-76B32CC37065}"/>
    <dgm:cxn modelId="{841D2E4E-2433-421F-9143-BD3C0B0E5269}" type="presParOf" srcId="{3EEC84DE-2FFA-4D6F-902C-6DC302A43EFE}" destId="{E6D989F9-A587-4515-B3BF-F4281FD63483}" srcOrd="0" destOrd="0" presId="urn:microsoft.com/office/officeart/2005/8/layout/StepDownProcess"/>
    <dgm:cxn modelId="{90B47166-207E-49A0-BC63-22F57B006EEF}" type="presParOf" srcId="{E6D989F9-A587-4515-B3BF-F4281FD63483}" destId="{844A25A5-0D0A-46E9-8DB3-199152617288}" srcOrd="0" destOrd="0" presId="urn:microsoft.com/office/officeart/2005/8/layout/StepDownProcess"/>
    <dgm:cxn modelId="{1DC07DDA-A3BC-4CF0-8FA1-07565EB3259C}" type="presParOf" srcId="{E6D989F9-A587-4515-B3BF-F4281FD63483}" destId="{5C3441F2-BA17-49F2-AB29-A315356A468C}" srcOrd="1" destOrd="0" presId="urn:microsoft.com/office/officeart/2005/8/layout/StepDownProcess"/>
    <dgm:cxn modelId="{74737041-C18E-4ADA-943B-47E539500D98}" type="presParOf" srcId="{E6D989F9-A587-4515-B3BF-F4281FD63483}" destId="{75800F33-9593-437B-B36D-CF97818E7D43}" srcOrd="2" destOrd="0" presId="urn:microsoft.com/office/officeart/2005/8/layout/StepDownProcess"/>
    <dgm:cxn modelId="{69BA9523-2037-4F62-8F13-AF010EA9BCD0}" type="presParOf" srcId="{3EEC84DE-2FFA-4D6F-902C-6DC302A43EFE}" destId="{6084273C-3B11-41A3-9FD8-A8F2F24A1927}" srcOrd="1" destOrd="0" presId="urn:microsoft.com/office/officeart/2005/8/layout/StepDownProcess"/>
    <dgm:cxn modelId="{49A9653A-090D-4C9F-89A9-675542FC5D25}" type="presParOf" srcId="{3EEC84DE-2FFA-4D6F-902C-6DC302A43EFE}" destId="{D095DDBD-710D-4E02-BF6B-B48DCD0C15BB}" srcOrd="2" destOrd="0" presId="urn:microsoft.com/office/officeart/2005/8/layout/StepDownProcess"/>
    <dgm:cxn modelId="{9F626CFB-EF0B-4FBA-A7A5-5E387EC87D35}" type="presParOf" srcId="{D095DDBD-710D-4E02-BF6B-B48DCD0C15BB}" destId="{C1E06F8E-6852-4F71-94A3-B3C93B4700AC}" srcOrd="0" destOrd="0" presId="urn:microsoft.com/office/officeart/2005/8/layout/StepDownProcess"/>
    <dgm:cxn modelId="{22AA7584-1BF8-4D9E-A6F6-98A29C216269}" type="presParOf" srcId="{D095DDBD-710D-4E02-BF6B-B48DCD0C15BB}" destId="{70619F45-9605-479F-A10F-6F1377218646}" srcOrd="1" destOrd="0" presId="urn:microsoft.com/office/officeart/2005/8/layout/StepDownProcess"/>
    <dgm:cxn modelId="{292D4183-0B39-436E-A8B4-437EB4A977E6}" type="presParOf" srcId="{D095DDBD-710D-4E02-BF6B-B48DCD0C15BB}" destId="{4372DC3B-9973-4E93-BCF1-6B165C086518}" srcOrd="2" destOrd="0" presId="urn:microsoft.com/office/officeart/2005/8/layout/StepDownProcess"/>
    <dgm:cxn modelId="{E02A31E9-C9D8-4D4C-BEFB-8B820FECE869}" type="presParOf" srcId="{3EEC84DE-2FFA-4D6F-902C-6DC302A43EFE}" destId="{393E0F5C-2767-4AAD-8E0A-528F35F832F4}" srcOrd="3" destOrd="0" presId="urn:microsoft.com/office/officeart/2005/8/layout/StepDownProcess"/>
    <dgm:cxn modelId="{29DEE5BB-51F1-4D68-A39C-3ADF71F9096B}" type="presParOf" srcId="{3EEC84DE-2FFA-4D6F-902C-6DC302A43EFE}" destId="{2F5BF545-C681-4276-92AC-80C0D802BA8C}" srcOrd="4" destOrd="0" presId="urn:microsoft.com/office/officeart/2005/8/layout/StepDownProcess"/>
    <dgm:cxn modelId="{AD2AA6E1-2122-47FD-8DB1-732A7460A1D5}" type="presParOf" srcId="{2F5BF545-C681-4276-92AC-80C0D802BA8C}" destId="{231FE730-3645-4696-8138-E8391D52D6F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DD1AA-4F87-4083-AFA3-3DD1BA1F9305}" type="doc">
      <dgm:prSet loTypeId="urn:microsoft.com/office/officeart/2005/8/layout/cycle3" loCatId="cycle" qsTypeId="urn:microsoft.com/office/officeart/2005/8/quickstyle/simple1" qsCatId="simple" csTypeId="urn:microsoft.com/office/officeart/2005/8/colors/accent5_2" csCatId="accent5" phldr="1"/>
      <dgm:spPr/>
    </dgm:pt>
    <dgm:pt modelId="{206CC01E-C113-4AF7-BE6B-ED826EACB26A}">
      <dgm:prSet phldrT="[Text]"/>
      <dgm:spPr/>
      <dgm:t>
        <a:bodyPr/>
        <a:lstStyle/>
        <a:p>
          <a:r>
            <a:rPr lang="en-US">
              <a:latin typeface="Century Gothic" panose="020B0502020202020204" pitchFamily="34" charset="0"/>
            </a:rPr>
            <a:t>Geographic core areas</a:t>
          </a:r>
          <a:endParaRPr lang="en-US" dirty="0">
            <a:latin typeface="Century Gothic" panose="020B0502020202020204" pitchFamily="34" charset="0"/>
          </a:endParaRPr>
        </a:p>
      </dgm:t>
    </dgm:pt>
    <dgm:pt modelId="{EB11DA8B-1165-44D1-89BD-650659056180}" type="parTrans" cxnId="{F55B36F1-C817-4148-A669-E2966A511F07}">
      <dgm:prSet/>
      <dgm:spPr/>
      <dgm:t>
        <a:bodyPr/>
        <a:lstStyle/>
        <a:p>
          <a:endParaRPr lang="en-US"/>
        </a:p>
      </dgm:t>
    </dgm:pt>
    <dgm:pt modelId="{35D0436F-5B4B-4032-B213-4B7EC1D5D68E}" type="sibTrans" cxnId="{F55B36F1-C817-4148-A669-E2966A511F07}">
      <dgm:prSet/>
      <dgm:spPr/>
      <dgm:t>
        <a:bodyPr/>
        <a:lstStyle/>
        <a:p>
          <a:endParaRPr lang="en-US"/>
        </a:p>
      </dgm:t>
    </dgm:pt>
    <dgm:pt modelId="{1F7286F4-DB28-4F84-8D36-1AAED3EA7380}">
      <dgm:prSet phldrT="[Text]"/>
      <dgm:spPr/>
      <dgm:t>
        <a:bodyPr/>
        <a:lstStyle/>
        <a:p>
          <a:r>
            <a:rPr lang="en-US">
              <a:latin typeface="Century Gothic" panose="020B0502020202020204" pitchFamily="34" charset="0"/>
            </a:rPr>
            <a:t>Viral load</a:t>
          </a:r>
          <a:endParaRPr lang="en-US" dirty="0">
            <a:latin typeface="Century Gothic" panose="020B0502020202020204" pitchFamily="34" charset="0"/>
          </a:endParaRPr>
        </a:p>
      </dgm:t>
    </dgm:pt>
    <dgm:pt modelId="{F12D382D-8CE8-4ACE-A4A6-D0FF76922155}" type="parTrans" cxnId="{1D107B4A-9093-46CC-9D70-79DD8131AD7D}">
      <dgm:prSet/>
      <dgm:spPr/>
      <dgm:t>
        <a:bodyPr/>
        <a:lstStyle/>
        <a:p>
          <a:endParaRPr lang="en-US"/>
        </a:p>
      </dgm:t>
    </dgm:pt>
    <dgm:pt modelId="{CCE31CD7-AE5A-4BB6-93D9-9AB2A110F732}" type="sibTrans" cxnId="{1D107B4A-9093-46CC-9D70-79DD8131AD7D}">
      <dgm:prSet/>
      <dgm:spPr/>
      <dgm:t>
        <a:bodyPr/>
        <a:lstStyle/>
        <a:p>
          <a:endParaRPr lang="en-US"/>
        </a:p>
      </dgm:t>
    </dgm:pt>
    <dgm:pt modelId="{32438C51-586A-4A0D-9414-7451A943DCDE}">
      <dgm:prSet phldrT="[Text]"/>
      <dgm:spPr/>
      <dgm:t>
        <a:bodyPr/>
        <a:lstStyle/>
        <a:p>
          <a:r>
            <a:rPr lang="en-US">
              <a:latin typeface="Century Gothic" panose="020B0502020202020204" pitchFamily="34" charset="0"/>
            </a:rPr>
            <a:t>Venue-based outreach</a:t>
          </a:r>
          <a:endParaRPr lang="en-US" dirty="0">
            <a:latin typeface="Century Gothic" panose="020B0502020202020204" pitchFamily="34" charset="0"/>
          </a:endParaRPr>
        </a:p>
      </dgm:t>
    </dgm:pt>
    <dgm:pt modelId="{6BB86977-B380-4A26-A785-DE62C46B2431}" type="parTrans" cxnId="{FD14332E-049B-4955-8B2F-80D36C53AE79}">
      <dgm:prSet/>
      <dgm:spPr/>
      <dgm:t>
        <a:bodyPr/>
        <a:lstStyle/>
        <a:p>
          <a:endParaRPr lang="en-US"/>
        </a:p>
      </dgm:t>
    </dgm:pt>
    <dgm:pt modelId="{F8539DC6-7704-4278-97BB-BE849697AAFE}" type="sibTrans" cxnId="{FD14332E-049B-4955-8B2F-80D36C53AE79}">
      <dgm:prSet/>
      <dgm:spPr/>
      <dgm:t>
        <a:bodyPr/>
        <a:lstStyle/>
        <a:p>
          <a:endParaRPr lang="en-US"/>
        </a:p>
      </dgm:t>
    </dgm:pt>
    <dgm:pt modelId="{729AE45D-A66A-4566-A9B7-1528FBA95360}">
      <dgm:prSet phldrT="[Text]"/>
      <dgm:spPr/>
      <dgm:t>
        <a:bodyPr/>
        <a:lstStyle/>
        <a:p>
          <a:r>
            <a:rPr lang="en-US">
              <a:latin typeface="Century Gothic" panose="020B0502020202020204" pitchFamily="34" charset="0"/>
            </a:rPr>
            <a:t>New partnership rates</a:t>
          </a:r>
          <a:endParaRPr lang="en-US" dirty="0">
            <a:latin typeface="Century Gothic" panose="020B0502020202020204" pitchFamily="34" charset="0"/>
          </a:endParaRPr>
        </a:p>
      </dgm:t>
    </dgm:pt>
    <dgm:pt modelId="{F566E63B-5BC4-4C19-BB37-1E1E08FACE2E}" type="parTrans" cxnId="{B9656113-430C-4781-A7F7-D1087E08DDA2}">
      <dgm:prSet/>
      <dgm:spPr/>
      <dgm:t>
        <a:bodyPr/>
        <a:lstStyle/>
        <a:p>
          <a:endParaRPr lang="en-US"/>
        </a:p>
      </dgm:t>
    </dgm:pt>
    <dgm:pt modelId="{7DA5BEA6-AAED-481F-B58F-95CBCE135807}" type="sibTrans" cxnId="{B9656113-430C-4781-A7F7-D1087E08DDA2}">
      <dgm:prSet/>
      <dgm:spPr/>
      <dgm:t>
        <a:bodyPr/>
        <a:lstStyle/>
        <a:p>
          <a:endParaRPr lang="en-US"/>
        </a:p>
      </dgm:t>
    </dgm:pt>
    <dgm:pt modelId="{3B9FAAD4-1838-47A4-937D-733BEBAF6541}" type="pres">
      <dgm:prSet presAssocID="{A19DD1AA-4F87-4083-AFA3-3DD1BA1F9305}" presName="Name0" presStyleCnt="0">
        <dgm:presLayoutVars>
          <dgm:dir/>
          <dgm:resizeHandles val="exact"/>
        </dgm:presLayoutVars>
      </dgm:prSet>
      <dgm:spPr/>
    </dgm:pt>
    <dgm:pt modelId="{5E2457FB-6EE8-47C5-ABA7-D3FA5AB9BE4E}" type="pres">
      <dgm:prSet presAssocID="{A19DD1AA-4F87-4083-AFA3-3DD1BA1F9305}" presName="cycle" presStyleCnt="0"/>
      <dgm:spPr/>
    </dgm:pt>
    <dgm:pt modelId="{CEAAB535-5D29-431C-958B-7006459EA327}" type="pres">
      <dgm:prSet presAssocID="{206CC01E-C113-4AF7-BE6B-ED826EACB26A}" presName="nodeFirstNode" presStyleLbl="node1" presStyleIdx="0" presStyleCnt="4">
        <dgm:presLayoutVars>
          <dgm:bulletEnabled val="1"/>
        </dgm:presLayoutVars>
      </dgm:prSet>
      <dgm:spPr/>
    </dgm:pt>
    <dgm:pt modelId="{13AEFC2A-A911-4469-ADEA-3EBACA9CF887}" type="pres">
      <dgm:prSet presAssocID="{35D0436F-5B4B-4032-B213-4B7EC1D5D68E}" presName="sibTransFirstNode" presStyleLbl="bgShp" presStyleIdx="0" presStyleCnt="1"/>
      <dgm:spPr/>
    </dgm:pt>
    <dgm:pt modelId="{B598B24F-AAB6-4B7B-ADF3-D2A9BFA501EF}" type="pres">
      <dgm:prSet presAssocID="{729AE45D-A66A-4566-A9B7-1528FBA95360}" presName="nodeFollowingNodes" presStyleLbl="node1" presStyleIdx="1" presStyleCnt="4">
        <dgm:presLayoutVars>
          <dgm:bulletEnabled val="1"/>
        </dgm:presLayoutVars>
      </dgm:prSet>
      <dgm:spPr/>
    </dgm:pt>
    <dgm:pt modelId="{A3A0ADC7-91C6-47FF-AFF1-0562C7390735}" type="pres">
      <dgm:prSet presAssocID="{1F7286F4-DB28-4F84-8D36-1AAED3EA7380}" presName="nodeFollowingNodes" presStyleLbl="node1" presStyleIdx="2" presStyleCnt="4">
        <dgm:presLayoutVars>
          <dgm:bulletEnabled val="1"/>
        </dgm:presLayoutVars>
      </dgm:prSet>
      <dgm:spPr/>
    </dgm:pt>
    <dgm:pt modelId="{49A2016F-AA09-4E9E-959F-3A410B852459}" type="pres">
      <dgm:prSet presAssocID="{32438C51-586A-4A0D-9414-7451A943DCDE}" presName="nodeFollowingNodes" presStyleLbl="node1" presStyleIdx="3" presStyleCnt="4">
        <dgm:presLayoutVars>
          <dgm:bulletEnabled val="1"/>
        </dgm:presLayoutVars>
      </dgm:prSet>
      <dgm:spPr/>
    </dgm:pt>
  </dgm:ptLst>
  <dgm:cxnLst>
    <dgm:cxn modelId="{B9656113-430C-4781-A7F7-D1087E08DDA2}" srcId="{A19DD1AA-4F87-4083-AFA3-3DD1BA1F9305}" destId="{729AE45D-A66A-4566-A9B7-1528FBA95360}" srcOrd="1" destOrd="0" parTransId="{F566E63B-5BC4-4C19-BB37-1E1E08FACE2E}" sibTransId="{7DA5BEA6-AAED-481F-B58F-95CBCE135807}"/>
    <dgm:cxn modelId="{FD14332E-049B-4955-8B2F-80D36C53AE79}" srcId="{A19DD1AA-4F87-4083-AFA3-3DD1BA1F9305}" destId="{32438C51-586A-4A0D-9414-7451A943DCDE}" srcOrd="3" destOrd="0" parTransId="{6BB86977-B380-4A26-A785-DE62C46B2431}" sibTransId="{F8539DC6-7704-4278-97BB-BE849697AAFE}"/>
    <dgm:cxn modelId="{34364C5C-0D26-4708-9C50-1C39BE9D2345}" type="presOf" srcId="{32438C51-586A-4A0D-9414-7451A943DCDE}" destId="{49A2016F-AA09-4E9E-959F-3A410B852459}" srcOrd="0" destOrd="0" presId="urn:microsoft.com/office/officeart/2005/8/layout/cycle3"/>
    <dgm:cxn modelId="{9FB13362-52B1-4083-A133-50EF1370D057}" type="presOf" srcId="{729AE45D-A66A-4566-A9B7-1528FBA95360}" destId="{B598B24F-AAB6-4B7B-ADF3-D2A9BFA501EF}" srcOrd="0" destOrd="0" presId="urn:microsoft.com/office/officeart/2005/8/layout/cycle3"/>
    <dgm:cxn modelId="{1D107B4A-9093-46CC-9D70-79DD8131AD7D}" srcId="{A19DD1AA-4F87-4083-AFA3-3DD1BA1F9305}" destId="{1F7286F4-DB28-4F84-8D36-1AAED3EA7380}" srcOrd="2" destOrd="0" parTransId="{F12D382D-8CE8-4ACE-A4A6-D0FF76922155}" sibTransId="{CCE31CD7-AE5A-4BB6-93D9-9AB2A110F732}"/>
    <dgm:cxn modelId="{00FD1B77-0BAD-4490-954B-9EF76AD4BF4E}" type="presOf" srcId="{A19DD1AA-4F87-4083-AFA3-3DD1BA1F9305}" destId="{3B9FAAD4-1838-47A4-937D-733BEBAF6541}" srcOrd="0" destOrd="0" presId="urn:microsoft.com/office/officeart/2005/8/layout/cycle3"/>
    <dgm:cxn modelId="{6FAE347C-4476-4C7A-A8D1-8DFB68534EAB}" type="presOf" srcId="{35D0436F-5B4B-4032-B213-4B7EC1D5D68E}" destId="{13AEFC2A-A911-4469-ADEA-3EBACA9CF887}" srcOrd="0" destOrd="0" presId="urn:microsoft.com/office/officeart/2005/8/layout/cycle3"/>
    <dgm:cxn modelId="{495985EB-D509-43C4-AF00-A2752EA0A8BC}" type="presOf" srcId="{1F7286F4-DB28-4F84-8D36-1AAED3EA7380}" destId="{A3A0ADC7-91C6-47FF-AFF1-0562C7390735}" srcOrd="0" destOrd="0" presId="urn:microsoft.com/office/officeart/2005/8/layout/cycle3"/>
    <dgm:cxn modelId="{AE6FE7EE-E793-4043-8984-D4B572F01FEC}" type="presOf" srcId="{206CC01E-C113-4AF7-BE6B-ED826EACB26A}" destId="{CEAAB535-5D29-431C-958B-7006459EA327}" srcOrd="0" destOrd="0" presId="urn:microsoft.com/office/officeart/2005/8/layout/cycle3"/>
    <dgm:cxn modelId="{F55B36F1-C817-4148-A669-E2966A511F07}" srcId="{A19DD1AA-4F87-4083-AFA3-3DD1BA1F9305}" destId="{206CC01E-C113-4AF7-BE6B-ED826EACB26A}" srcOrd="0" destOrd="0" parTransId="{EB11DA8B-1165-44D1-89BD-650659056180}" sibTransId="{35D0436F-5B4B-4032-B213-4B7EC1D5D68E}"/>
    <dgm:cxn modelId="{FBEB205D-C203-4626-90FF-C47A83919FED}" type="presParOf" srcId="{3B9FAAD4-1838-47A4-937D-733BEBAF6541}" destId="{5E2457FB-6EE8-47C5-ABA7-D3FA5AB9BE4E}" srcOrd="0" destOrd="0" presId="urn:microsoft.com/office/officeart/2005/8/layout/cycle3"/>
    <dgm:cxn modelId="{B436D00B-8DF2-4C36-96D5-3423D1A76200}" type="presParOf" srcId="{5E2457FB-6EE8-47C5-ABA7-D3FA5AB9BE4E}" destId="{CEAAB535-5D29-431C-958B-7006459EA327}" srcOrd="0" destOrd="0" presId="urn:microsoft.com/office/officeart/2005/8/layout/cycle3"/>
    <dgm:cxn modelId="{886F1714-EA21-4671-8D0F-3D460919F593}" type="presParOf" srcId="{5E2457FB-6EE8-47C5-ABA7-D3FA5AB9BE4E}" destId="{13AEFC2A-A911-4469-ADEA-3EBACA9CF887}" srcOrd="1" destOrd="0" presId="urn:microsoft.com/office/officeart/2005/8/layout/cycle3"/>
    <dgm:cxn modelId="{9C4F0CF4-A19B-4AD7-BD12-B33750F90CF0}" type="presParOf" srcId="{5E2457FB-6EE8-47C5-ABA7-D3FA5AB9BE4E}" destId="{B598B24F-AAB6-4B7B-ADF3-D2A9BFA501EF}" srcOrd="2" destOrd="0" presId="urn:microsoft.com/office/officeart/2005/8/layout/cycle3"/>
    <dgm:cxn modelId="{5EC67540-4601-44A6-A859-C46FD9E6EEDD}" type="presParOf" srcId="{5E2457FB-6EE8-47C5-ABA7-D3FA5AB9BE4E}" destId="{A3A0ADC7-91C6-47FF-AFF1-0562C7390735}" srcOrd="3" destOrd="0" presId="urn:microsoft.com/office/officeart/2005/8/layout/cycle3"/>
    <dgm:cxn modelId="{BCBF3CCE-AC0A-4BF5-BD2D-64B171939FFA}" type="presParOf" srcId="{5E2457FB-6EE8-47C5-ABA7-D3FA5AB9BE4E}" destId="{49A2016F-AA09-4E9E-959F-3A410B852459}"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B6C343-0268-4938-AE45-FC0894E8F852}" type="doc">
      <dgm:prSet loTypeId="urn:microsoft.com/office/officeart/2005/8/layout/hProcess9" loCatId="process" qsTypeId="urn:microsoft.com/office/officeart/2005/8/quickstyle/simple1" qsCatId="simple" csTypeId="urn:microsoft.com/office/officeart/2005/8/colors/accent6_3" csCatId="accent6" phldr="1"/>
      <dgm:spPr/>
    </dgm:pt>
    <dgm:pt modelId="{E1EB81EC-CC70-4163-BBB0-0E2E6CB355AD}">
      <dgm:prSet phldrT="[Text]" custT="1"/>
      <dgm:spPr/>
      <dgm:t>
        <a:bodyPr/>
        <a:lstStyle/>
        <a:p>
          <a:r>
            <a:rPr lang="en-US" sz="1800" b="1" dirty="0">
              <a:latin typeface="Century Gothic" panose="020B0502020202020204" pitchFamily="34" charset="0"/>
            </a:rPr>
            <a:t>UNDERLYING DETERMINANTS</a:t>
          </a:r>
        </a:p>
      </dgm:t>
    </dgm:pt>
    <dgm:pt modelId="{B6206AF9-2C65-42AA-B206-995E813FF938}" type="parTrans" cxnId="{DEF1DA9C-554C-491E-823D-0B7E7198071B}">
      <dgm:prSet/>
      <dgm:spPr/>
      <dgm:t>
        <a:bodyPr/>
        <a:lstStyle/>
        <a:p>
          <a:endParaRPr lang="en-US" sz="1800"/>
        </a:p>
      </dgm:t>
    </dgm:pt>
    <dgm:pt modelId="{A991E5ED-C697-4BCA-9548-C49FF07C8467}" type="sibTrans" cxnId="{DEF1DA9C-554C-491E-823D-0B7E7198071B}">
      <dgm:prSet/>
      <dgm:spPr/>
      <dgm:t>
        <a:bodyPr/>
        <a:lstStyle/>
        <a:p>
          <a:endParaRPr lang="en-US" sz="1800"/>
        </a:p>
      </dgm:t>
    </dgm:pt>
    <dgm:pt modelId="{A00BEEF5-0BE3-4548-BCB3-97B010B110C1}">
      <dgm:prSet phldrT="[Text]" custT="1"/>
      <dgm:spPr/>
      <dgm:t>
        <a:bodyPr/>
        <a:lstStyle/>
        <a:p>
          <a:r>
            <a:rPr lang="en-US" sz="1800" b="1" dirty="0">
              <a:latin typeface="Century Gothic" panose="020B0502020202020204" pitchFamily="34" charset="0"/>
            </a:rPr>
            <a:t>PROXIMATE DETERMINANTS</a:t>
          </a:r>
        </a:p>
      </dgm:t>
    </dgm:pt>
    <dgm:pt modelId="{806E9D82-982D-4502-B788-1568E7E172D9}" type="parTrans" cxnId="{2CB29053-035E-431D-959D-462C0643DCF6}">
      <dgm:prSet/>
      <dgm:spPr/>
      <dgm:t>
        <a:bodyPr/>
        <a:lstStyle/>
        <a:p>
          <a:endParaRPr lang="en-US" sz="1800"/>
        </a:p>
      </dgm:t>
    </dgm:pt>
    <dgm:pt modelId="{F10987DE-FE4D-42DF-95B1-A38940D83CBA}" type="sibTrans" cxnId="{2CB29053-035E-431D-959D-462C0643DCF6}">
      <dgm:prSet/>
      <dgm:spPr/>
      <dgm:t>
        <a:bodyPr/>
        <a:lstStyle/>
        <a:p>
          <a:endParaRPr lang="en-US" sz="1800"/>
        </a:p>
      </dgm:t>
    </dgm:pt>
    <dgm:pt modelId="{7529E2D8-EA32-47FA-815E-339DDDEBDB9B}">
      <dgm:prSet phldrT="[Text]" custT="1"/>
      <dgm:spPr/>
      <dgm:t>
        <a:bodyPr/>
        <a:lstStyle/>
        <a:p>
          <a:r>
            <a:rPr lang="en-US" sz="1800" dirty="0"/>
            <a:t> </a:t>
          </a:r>
          <a:r>
            <a:rPr lang="en-US" sz="1800" b="1" dirty="0">
              <a:latin typeface="Century Gothic" panose="020B0502020202020204" pitchFamily="34" charset="0"/>
            </a:rPr>
            <a:t>HIV Incidence </a:t>
          </a:r>
        </a:p>
      </dgm:t>
    </dgm:pt>
    <dgm:pt modelId="{11547285-6BDC-4A15-BE02-6DE8D00305DC}" type="parTrans" cxnId="{1766283C-919B-4F4E-82B0-A341DD0AAC13}">
      <dgm:prSet/>
      <dgm:spPr/>
      <dgm:t>
        <a:bodyPr/>
        <a:lstStyle/>
        <a:p>
          <a:endParaRPr lang="en-US" sz="1800"/>
        </a:p>
      </dgm:t>
    </dgm:pt>
    <dgm:pt modelId="{7735B441-F200-42BF-B625-7982B162E482}" type="sibTrans" cxnId="{1766283C-919B-4F4E-82B0-A341DD0AAC13}">
      <dgm:prSet/>
      <dgm:spPr/>
      <dgm:t>
        <a:bodyPr/>
        <a:lstStyle/>
        <a:p>
          <a:endParaRPr lang="en-US" sz="1800"/>
        </a:p>
      </dgm:t>
    </dgm:pt>
    <dgm:pt modelId="{126CB77E-C3D6-4F83-B90B-E3F23B78E600}">
      <dgm:prSet phldrT="[Text]" custT="1"/>
      <dgm:spPr/>
      <dgm:t>
        <a:bodyPr/>
        <a:lstStyle/>
        <a:p>
          <a:r>
            <a:rPr lang="en-US" sz="1800" dirty="0">
              <a:latin typeface="Century Gothic" panose="020B0502020202020204" pitchFamily="34" charset="0"/>
            </a:rPr>
            <a:t>Sociodemographic factors </a:t>
          </a:r>
        </a:p>
      </dgm:t>
    </dgm:pt>
    <dgm:pt modelId="{4118E59C-E314-481E-8E0D-94651E786609}" type="parTrans" cxnId="{A013A106-37EE-4F1C-8F07-A9E361BDFE5C}">
      <dgm:prSet/>
      <dgm:spPr/>
      <dgm:t>
        <a:bodyPr/>
        <a:lstStyle/>
        <a:p>
          <a:endParaRPr lang="en-US" sz="1800"/>
        </a:p>
      </dgm:t>
    </dgm:pt>
    <dgm:pt modelId="{DFCF368E-03E1-471A-A632-1F7EEEB9983F}" type="sibTrans" cxnId="{A013A106-37EE-4F1C-8F07-A9E361BDFE5C}">
      <dgm:prSet/>
      <dgm:spPr/>
      <dgm:t>
        <a:bodyPr/>
        <a:lstStyle/>
        <a:p>
          <a:endParaRPr lang="en-US" sz="1800"/>
        </a:p>
      </dgm:t>
    </dgm:pt>
    <dgm:pt modelId="{C531625C-6AEA-49AE-95F7-1C0E5D7DE3EA}">
      <dgm:prSet phldrT="[Text]" custT="1"/>
      <dgm:spPr/>
      <dgm:t>
        <a:bodyPr/>
        <a:lstStyle/>
        <a:p>
          <a:r>
            <a:rPr lang="en-US" sz="1800" dirty="0">
              <a:latin typeface="Century Gothic" panose="020B0502020202020204" pitchFamily="34" charset="0"/>
            </a:rPr>
            <a:t>Structural factors / stigma</a:t>
          </a:r>
        </a:p>
      </dgm:t>
    </dgm:pt>
    <dgm:pt modelId="{CE1A8C23-9411-40B0-AEB0-206DC4BECA2F}" type="parTrans" cxnId="{5FE860AA-4F14-4B57-86EF-1B5A737364B4}">
      <dgm:prSet/>
      <dgm:spPr/>
      <dgm:t>
        <a:bodyPr/>
        <a:lstStyle/>
        <a:p>
          <a:endParaRPr lang="en-US" sz="1800"/>
        </a:p>
      </dgm:t>
    </dgm:pt>
    <dgm:pt modelId="{461C1954-7CC5-4BBD-9B11-25DCC47999F7}" type="sibTrans" cxnId="{5FE860AA-4F14-4B57-86EF-1B5A737364B4}">
      <dgm:prSet/>
      <dgm:spPr/>
      <dgm:t>
        <a:bodyPr/>
        <a:lstStyle/>
        <a:p>
          <a:endParaRPr lang="en-US" sz="1800"/>
        </a:p>
      </dgm:t>
    </dgm:pt>
    <dgm:pt modelId="{10485DBB-F594-420C-A341-DF95FBFF72B0}">
      <dgm:prSet phldrT="[Text]" custT="1"/>
      <dgm:spPr/>
      <dgm:t>
        <a:bodyPr/>
        <a:lstStyle/>
        <a:p>
          <a:r>
            <a:rPr lang="en-US" sz="1800" dirty="0">
              <a:latin typeface="Century Gothic" panose="020B0502020202020204" pitchFamily="34" charset="0"/>
            </a:rPr>
            <a:t> Health interventions  </a:t>
          </a:r>
        </a:p>
      </dgm:t>
    </dgm:pt>
    <dgm:pt modelId="{E7DA0A82-5E7B-4487-ACFC-AC284B4C0603}" type="parTrans" cxnId="{A3AD04C2-0ACD-4A41-B732-81F32ED86E02}">
      <dgm:prSet/>
      <dgm:spPr/>
      <dgm:t>
        <a:bodyPr/>
        <a:lstStyle/>
        <a:p>
          <a:endParaRPr lang="en-US" sz="1800"/>
        </a:p>
      </dgm:t>
    </dgm:pt>
    <dgm:pt modelId="{DB7EDC39-F48A-4F45-A9BB-D117B066EBE5}" type="sibTrans" cxnId="{A3AD04C2-0ACD-4A41-B732-81F32ED86E02}">
      <dgm:prSet/>
      <dgm:spPr/>
      <dgm:t>
        <a:bodyPr/>
        <a:lstStyle/>
        <a:p>
          <a:endParaRPr lang="en-US" sz="1800"/>
        </a:p>
      </dgm:t>
    </dgm:pt>
    <dgm:pt modelId="{44AFBD07-DF69-42E3-A39D-97FA57496723}">
      <dgm:prSet phldrT="[Text]" custT="1"/>
      <dgm:spPr/>
      <dgm:t>
        <a:bodyPr/>
        <a:lstStyle/>
        <a:p>
          <a:r>
            <a:rPr lang="en-US" sz="1800" dirty="0">
              <a:latin typeface="Century Gothic" panose="020B0502020202020204" pitchFamily="34" charset="0"/>
            </a:rPr>
            <a:t>Partnership rates </a:t>
          </a:r>
        </a:p>
      </dgm:t>
    </dgm:pt>
    <dgm:pt modelId="{3B98BCB5-53EE-4944-A9C4-AB7E7B384CFF}" type="parTrans" cxnId="{3AE5DFA6-6089-47B9-8A11-55DCE204DE7A}">
      <dgm:prSet/>
      <dgm:spPr/>
      <dgm:t>
        <a:bodyPr/>
        <a:lstStyle/>
        <a:p>
          <a:endParaRPr lang="en-US" sz="1800"/>
        </a:p>
      </dgm:t>
    </dgm:pt>
    <dgm:pt modelId="{8C5D20DD-29F1-48C3-A178-79DCF9836FDB}" type="sibTrans" cxnId="{3AE5DFA6-6089-47B9-8A11-55DCE204DE7A}">
      <dgm:prSet/>
      <dgm:spPr/>
      <dgm:t>
        <a:bodyPr/>
        <a:lstStyle/>
        <a:p>
          <a:endParaRPr lang="en-US" sz="1800"/>
        </a:p>
      </dgm:t>
    </dgm:pt>
    <dgm:pt modelId="{68D84706-45A3-436D-ABD4-2B67D8C51051}">
      <dgm:prSet phldrT="[Text]" custT="1"/>
      <dgm:spPr/>
      <dgm:t>
        <a:bodyPr/>
        <a:lstStyle/>
        <a:p>
          <a:r>
            <a:rPr lang="en-US" sz="1800" dirty="0">
              <a:latin typeface="Century Gothic" panose="020B0502020202020204" pitchFamily="34" charset="0"/>
            </a:rPr>
            <a:t>Condom use and anal sex </a:t>
          </a:r>
        </a:p>
      </dgm:t>
    </dgm:pt>
    <dgm:pt modelId="{FB9FF031-7ED4-442F-B1BB-28B13FFA5FF6}" type="parTrans" cxnId="{B2DDE38D-F4E8-4B0B-960A-BA29B4D5B089}">
      <dgm:prSet/>
      <dgm:spPr/>
      <dgm:t>
        <a:bodyPr/>
        <a:lstStyle/>
        <a:p>
          <a:endParaRPr lang="en-US" sz="1800"/>
        </a:p>
      </dgm:t>
    </dgm:pt>
    <dgm:pt modelId="{21212E68-D1D7-44EB-A473-A73972B6928F}" type="sibTrans" cxnId="{B2DDE38D-F4E8-4B0B-960A-BA29B4D5B089}">
      <dgm:prSet/>
      <dgm:spPr/>
      <dgm:t>
        <a:bodyPr/>
        <a:lstStyle/>
        <a:p>
          <a:endParaRPr lang="en-US" sz="1800"/>
        </a:p>
      </dgm:t>
    </dgm:pt>
    <dgm:pt modelId="{CAF2293B-0BF1-47BA-8090-8353E90B49BB}">
      <dgm:prSet phldrT="[Text]" custT="1"/>
      <dgm:spPr/>
      <dgm:t>
        <a:bodyPr/>
        <a:lstStyle/>
        <a:p>
          <a:r>
            <a:rPr lang="en-US" sz="1800" dirty="0">
              <a:latin typeface="Century Gothic" panose="020B0502020202020204" pitchFamily="34" charset="0"/>
            </a:rPr>
            <a:t>Concurrent STI* </a:t>
          </a:r>
        </a:p>
      </dgm:t>
    </dgm:pt>
    <dgm:pt modelId="{8FE7BEAA-3573-433E-98DD-5983D21A898E}" type="parTrans" cxnId="{F59F0035-5BB5-47F5-BDDE-A0C9D9BB39BC}">
      <dgm:prSet/>
      <dgm:spPr/>
      <dgm:t>
        <a:bodyPr/>
        <a:lstStyle/>
        <a:p>
          <a:endParaRPr lang="en-US" sz="1800"/>
        </a:p>
      </dgm:t>
    </dgm:pt>
    <dgm:pt modelId="{ACAE30C1-BDEC-47C9-A3A7-1A2E20696D29}" type="sibTrans" cxnId="{F59F0035-5BB5-47F5-BDDE-A0C9D9BB39BC}">
      <dgm:prSet/>
      <dgm:spPr/>
      <dgm:t>
        <a:bodyPr/>
        <a:lstStyle/>
        <a:p>
          <a:endParaRPr lang="en-US" sz="1800"/>
        </a:p>
      </dgm:t>
    </dgm:pt>
    <dgm:pt modelId="{0379BBFA-4146-4607-B420-F043371DD706}">
      <dgm:prSet phldrT="[Text]" custT="1"/>
      <dgm:spPr/>
      <dgm:t>
        <a:bodyPr/>
        <a:lstStyle/>
        <a:p>
          <a:r>
            <a:rPr lang="en-US" sz="1800" dirty="0">
              <a:latin typeface="Century Gothic" panose="020B0502020202020204" pitchFamily="34" charset="0"/>
            </a:rPr>
            <a:t>ART**/viral load</a:t>
          </a:r>
        </a:p>
      </dgm:t>
    </dgm:pt>
    <dgm:pt modelId="{804D2EAA-4C5D-4D68-BDB5-0AE0EE49CACF}" type="parTrans" cxnId="{CABF1D59-54B7-46CF-A2CD-C8734E08D785}">
      <dgm:prSet/>
      <dgm:spPr/>
      <dgm:t>
        <a:bodyPr/>
        <a:lstStyle/>
        <a:p>
          <a:endParaRPr lang="en-US" sz="1800"/>
        </a:p>
      </dgm:t>
    </dgm:pt>
    <dgm:pt modelId="{2D25F9E8-DB07-463C-AA97-312A5FAA44FF}" type="sibTrans" cxnId="{CABF1D59-54B7-46CF-A2CD-C8734E08D785}">
      <dgm:prSet/>
      <dgm:spPr/>
      <dgm:t>
        <a:bodyPr/>
        <a:lstStyle/>
        <a:p>
          <a:endParaRPr lang="en-US" sz="1800"/>
        </a:p>
      </dgm:t>
    </dgm:pt>
    <dgm:pt modelId="{136DB3EB-C59D-4EE6-9696-EF4B8EED7E7B}">
      <dgm:prSet phldrT="[Text]" custT="1"/>
      <dgm:spPr/>
      <dgm:t>
        <a:bodyPr/>
        <a:lstStyle/>
        <a:p>
          <a:r>
            <a:rPr lang="en-US" sz="1800" dirty="0">
              <a:latin typeface="Century Gothic" panose="020B0502020202020204" pitchFamily="34" charset="0"/>
            </a:rPr>
            <a:t>Needle sharing  </a:t>
          </a:r>
        </a:p>
      </dgm:t>
    </dgm:pt>
    <dgm:pt modelId="{59B4F99D-41BE-4478-9620-DFEE0BC086DE}" type="parTrans" cxnId="{7CE9B811-BC2C-4540-B2C4-3728A2C3EDC3}">
      <dgm:prSet/>
      <dgm:spPr/>
      <dgm:t>
        <a:bodyPr/>
        <a:lstStyle/>
        <a:p>
          <a:endParaRPr lang="en-US" sz="1800"/>
        </a:p>
      </dgm:t>
    </dgm:pt>
    <dgm:pt modelId="{7C4721A4-5FE6-47AA-9FB6-DCC106C5431F}" type="sibTrans" cxnId="{7CE9B811-BC2C-4540-B2C4-3728A2C3EDC3}">
      <dgm:prSet/>
      <dgm:spPr/>
      <dgm:t>
        <a:bodyPr/>
        <a:lstStyle/>
        <a:p>
          <a:endParaRPr lang="en-US" sz="1800"/>
        </a:p>
      </dgm:t>
    </dgm:pt>
    <dgm:pt modelId="{0A75826E-F93B-45BA-893A-6898F99FA826}" type="pres">
      <dgm:prSet presAssocID="{98B6C343-0268-4938-AE45-FC0894E8F852}" presName="CompostProcess" presStyleCnt="0">
        <dgm:presLayoutVars>
          <dgm:dir/>
          <dgm:resizeHandles val="exact"/>
        </dgm:presLayoutVars>
      </dgm:prSet>
      <dgm:spPr/>
    </dgm:pt>
    <dgm:pt modelId="{505B5407-3E53-4075-9129-8AC26EAFA9C6}" type="pres">
      <dgm:prSet presAssocID="{98B6C343-0268-4938-AE45-FC0894E8F852}" presName="arrow" presStyleLbl="bgShp" presStyleIdx="0" presStyleCnt="1"/>
      <dgm:spPr/>
    </dgm:pt>
    <dgm:pt modelId="{3972B76D-3211-44FB-A108-1EE1F9393C3E}" type="pres">
      <dgm:prSet presAssocID="{98B6C343-0268-4938-AE45-FC0894E8F852}" presName="linearProcess" presStyleCnt="0"/>
      <dgm:spPr/>
    </dgm:pt>
    <dgm:pt modelId="{0F775B32-15E0-4D78-BD0A-96946C5D5F03}" type="pres">
      <dgm:prSet presAssocID="{E1EB81EC-CC70-4163-BBB0-0E2E6CB355AD}" presName="textNode" presStyleLbl="node1" presStyleIdx="0" presStyleCnt="3" custScaleX="119809" custScaleY="158614">
        <dgm:presLayoutVars>
          <dgm:bulletEnabled val="1"/>
        </dgm:presLayoutVars>
      </dgm:prSet>
      <dgm:spPr/>
    </dgm:pt>
    <dgm:pt modelId="{3A660422-2A11-4581-BE9C-C1D01EFF3483}" type="pres">
      <dgm:prSet presAssocID="{A991E5ED-C697-4BCA-9548-C49FF07C8467}" presName="sibTrans" presStyleCnt="0"/>
      <dgm:spPr/>
    </dgm:pt>
    <dgm:pt modelId="{DDD740B1-71D2-44F6-9D54-5A66C1D9D44D}" type="pres">
      <dgm:prSet presAssocID="{A00BEEF5-0BE3-4548-BCB3-97B010B110C1}" presName="textNode" presStyleLbl="node1" presStyleIdx="1" presStyleCnt="3" custScaleX="114747" custScaleY="158614">
        <dgm:presLayoutVars>
          <dgm:bulletEnabled val="1"/>
        </dgm:presLayoutVars>
      </dgm:prSet>
      <dgm:spPr/>
    </dgm:pt>
    <dgm:pt modelId="{AEA5F620-BC7A-4EF6-839C-CAA7EFEA1EB7}" type="pres">
      <dgm:prSet presAssocID="{F10987DE-FE4D-42DF-95B1-A38940D83CBA}" presName="sibTrans" presStyleCnt="0"/>
      <dgm:spPr/>
    </dgm:pt>
    <dgm:pt modelId="{59189D9C-EBC7-4D96-89DC-920EDCDC3231}" type="pres">
      <dgm:prSet presAssocID="{7529E2D8-EA32-47FA-815E-339DDDEBDB9B}" presName="textNode" presStyleLbl="node1" presStyleIdx="2" presStyleCnt="3" custScaleX="70542" custScaleY="158614">
        <dgm:presLayoutVars>
          <dgm:bulletEnabled val="1"/>
        </dgm:presLayoutVars>
      </dgm:prSet>
      <dgm:spPr/>
    </dgm:pt>
  </dgm:ptLst>
  <dgm:cxnLst>
    <dgm:cxn modelId="{934BA003-F294-4EB4-B7CB-471E044AC9BD}" type="presOf" srcId="{0379BBFA-4146-4607-B420-F043371DD706}" destId="{DDD740B1-71D2-44F6-9D54-5A66C1D9D44D}" srcOrd="0" destOrd="5" presId="urn:microsoft.com/office/officeart/2005/8/layout/hProcess9"/>
    <dgm:cxn modelId="{A013A106-37EE-4F1C-8F07-A9E361BDFE5C}" srcId="{E1EB81EC-CC70-4163-BBB0-0E2E6CB355AD}" destId="{126CB77E-C3D6-4F83-B90B-E3F23B78E600}" srcOrd="0" destOrd="0" parTransId="{4118E59C-E314-481E-8E0D-94651E786609}" sibTransId="{DFCF368E-03E1-471A-A632-1F7EEEB9983F}"/>
    <dgm:cxn modelId="{2CDD380D-3FD0-4231-8C22-0B4C6F48B676}" type="presOf" srcId="{10485DBB-F594-420C-A341-DF95FBFF72B0}" destId="{0F775B32-15E0-4D78-BD0A-96946C5D5F03}" srcOrd="0" destOrd="3" presId="urn:microsoft.com/office/officeart/2005/8/layout/hProcess9"/>
    <dgm:cxn modelId="{7CE9B811-BC2C-4540-B2C4-3728A2C3EDC3}" srcId="{A00BEEF5-0BE3-4548-BCB3-97B010B110C1}" destId="{136DB3EB-C59D-4EE6-9696-EF4B8EED7E7B}" srcOrd="1" destOrd="0" parTransId="{59B4F99D-41BE-4478-9620-DFEE0BC086DE}" sibTransId="{7C4721A4-5FE6-47AA-9FB6-DCC106C5431F}"/>
    <dgm:cxn modelId="{82184416-CBA7-4508-B9CB-215184883900}" type="presOf" srcId="{A00BEEF5-0BE3-4548-BCB3-97B010B110C1}" destId="{DDD740B1-71D2-44F6-9D54-5A66C1D9D44D}" srcOrd="0" destOrd="0" presId="urn:microsoft.com/office/officeart/2005/8/layout/hProcess9"/>
    <dgm:cxn modelId="{9825A62F-F4BA-48A9-B706-D372EE592A2D}" type="presOf" srcId="{98B6C343-0268-4938-AE45-FC0894E8F852}" destId="{0A75826E-F93B-45BA-893A-6898F99FA826}" srcOrd="0" destOrd="0" presId="urn:microsoft.com/office/officeart/2005/8/layout/hProcess9"/>
    <dgm:cxn modelId="{F59F0035-5BB5-47F5-BDDE-A0C9D9BB39BC}" srcId="{A00BEEF5-0BE3-4548-BCB3-97B010B110C1}" destId="{CAF2293B-0BF1-47BA-8090-8353E90B49BB}" srcOrd="3" destOrd="0" parTransId="{8FE7BEAA-3573-433E-98DD-5983D21A898E}" sibTransId="{ACAE30C1-BDEC-47C9-A3A7-1A2E20696D29}"/>
    <dgm:cxn modelId="{1766283C-919B-4F4E-82B0-A341DD0AAC13}" srcId="{98B6C343-0268-4938-AE45-FC0894E8F852}" destId="{7529E2D8-EA32-47FA-815E-339DDDEBDB9B}" srcOrd="2" destOrd="0" parTransId="{11547285-6BDC-4A15-BE02-6DE8D00305DC}" sibTransId="{7735B441-F200-42BF-B625-7982B162E482}"/>
    <dgm:cxn modelId="{E421D960-B232-4E5E-A882-2D2BAFA84351}" type="presOf" srcId="{E1EB81EC-CC70-4163-BBB0-0E2E6CB355AD}" destId="{0F775B32-15E0-4D78-BD0A-96946C5D5F03}" srcOrd="0" destOrd="0" presId="urn:microsoft.com/office/officeart/2005/8/layout/hProcess9"/>
    <dgm:cxn modelId="{A28AAD41-D59B-43DC-ACAC-EB65326CB82C}" type="presOf" srcId="{68D84706-45A3-436D-ABD4-2B67D8C51051}" destId="{DDD740B1-71D2-44F6-9D54-5A66C1D9D44D}" srcOrd="0" destOrd="3" presId="urn:microsoft.com/office/officeart/2005/8/layout/hProcess9"/>
    <dgm:cxn modelId="{2CB29053-035E-431D-959D-462C0643DCF6}" srcId="{98B6C343-0268-4938-AE45-FC0894E8F852}" destId="{A00BEEF5-0BE3-4548-BCB3-97B010B110C1}" srcOrd="1" destOrd="0" parTransId="{806E9D82-982D-4502-B788-1568E7E172D9}" sibTransId="{F10987DE-FE4D-42DF-95B1-A38940D83CBA}"/>
    <dgm:cxn modelId="{CABF1D59-54B7-46CF-A2CD-C8734E08D785}" srcId="{A00BEEF5-0BE3-4548-BCB3-97B010B110C1}" destId="{0379BBFA-4146-4607-B420-F043371DD706}" srcOrd="4" destOrd="0" parTransId="{804D2EAA-4C5D-4D68-BDB5-0AE0EE49CACF}" sibTransId="{2D25F9E8-DB07-463C-AA97-312A5FAA44FF}"/>
    <dgm:cxn modelId="{B2DDE38D-F4E8-4B0B-960A-BA29B4D5B089}" srcId="{A00BEEF5-0BE3-4548-BCB3-97B010B110C1}" destId="{68D84706-45A3-436D-ABD4-2B67D8C51051}" srcOrd="2" destOrd="0" parTransId="{FB9FF031-7ED4-442F-B1BB-28B13FFA5FF6}" sibTransId="{21212E68-D1D7-44EB-A473-A73972B6928F}"/>
    <dgm:cxn modelId="{DEF1DA9C-554C-491E-823D-0B7E7198071B}" srcId="{98B6C343-0268-4938-AE45-FC0894E8F852}" destId="{E1EB81EC-CC70-4163-BBB0-0E2E6CB355AD}" srcOrd="0" destOrd="0" parTransId="{B6206AF9-2C65-42AA-B206-995E813FF938}" sibTransId="{A991E5ED-C697-4BCA-9548-C49FF07C8467}"/>
    <dgm:cxn modelId="{62860BA0-2CA2-4DBA-838A-F3AE0125D0B5}" type="presOf" srcId="{CAF2293B-0BF1-47BA-8090-8353E90B49BB}" destId="{DDD740B1-71D2-44F6-9D54-5A66C1D9D44D}" srcOrd="0" destOrd="4" presId="urn:microsoft.com/office/officeart/2005/8/layout/hProcess9"/>
    <dgm:cxn modelId="{3AE5DFA6-6089-47B9-8A11-55DCE204DE7A}" srcId="{A00BEEF5-0BE3-4548-BCB3-97B010B110C1}" destId="{44AFBD07-DF69-42E3-A39D-97FA57496723}" srcOrd="0" destOrd="0" parTransId="{3B98BCB5-53EE-4944-A9C4-AB7E7B384CFF}" sibTransId="{8C5D20DD-29F1-48C3-A178-79DCF9836FDB}"/>
    <dgm:cxn modelId="{5FE860AA-4F14-4B57-86EF-1B5A737364B4}" srcId="{E1EB81EC-CC70-4163-BBB0-0E2E6CB355AD}" destId="{C531625C-6AEA-49AE-95F7-1C0E5D7DE3EA}" srcOrd="1" destOrd="0" parTransId="{CE1A8C23-9411-40B0-AEB0-206DC4BECA2F}" sibTransId="{461C1954-7CC5-4BBD-9B11-25DCC47999F7}"/>
    <dgm:cxn modelId="{6C6884AC-BF6A-476F-B40B-9E311042F70C}" type="presOf" srcId="{7529E2D8-EA32-47FA-815E-339DDDEBDB9B}" destId="{59189D9C-EBC7-4D96-89DC-920EDCDC3231}" srcOrd="0" destOrd="0" presId="urn:microsoft.com/office/officeart/2005/8/layout/hProcess9"/>
    <dgm:cxn modelId="{86A9ECB2-F93B-4B87-B6D0-D91BAFDE770C}" type="presOf" srcId="{126CB77E-C3D6-4F83-B90B-E3F23B78E600}" destId="{0F775B32-15E0-4D78-BD0A-96946C5D5F03}" srcOrd="0" destOrd="1" presId="urn:microsoft.com/office/officeart/2005/8/layout/hProcess9"/>
    <dgm:cxn modelId="{C4FD61B6-6A04-4E99-9E11-8BD6619E6A6F}" type="presOf" srcId="{136DB3EB-C59D-4EE6-9696-EF4B8EED7E7B}" destId="{DDD740B1-71D2-44F6-9D54-5A66C1D9D44D}" srcOrd="0" destOrd="2" presId="urn:microsoft.com/office/officeart/2005/8/layout/hProcess9"/>
    <dgm:cxn modelId="{A3AD04C2-0ACD-4A41-B732-81F32ED86E02}" srcId="{E1EB81EC-CC70-4163-BBB0-0E2E6CB355AD}" destId="{10485DBB-F594-420C-A341-DF95FBFF72B0}" srcOrd="2" destOrd="0" parTransId="{E7DA0A82-5E7B-4487-ACFC-AC284B4C0603}" sibTransId="{DB7EDC39-F48A-4F45-A9BB-D117B066EBE5}"/>
    <dgm:cxn modelId="{34DF4BD2-CF9E-43F6-A31B-6BB6B9E47E90}" type="presOf" srcId="{C531625C-6AEA-49AE-95F7-1C0E5D7DE3EA}" destId="{0F775B32-15E0-4D78-BD0A-96946C5D5F03}" srcOrd="0" destOrd="2" presId="urn:microsoft.com/office/officeart/2005/8/layout/hProcess9"/>
    <dgm:cxn modelId="{35C6E0F9-D432-4F1E-822D-1B2F25C1DE07}" type="presOf" srcId="{44AFBD07-DF69-42E3-A39D-97FA57496723}" destId="{DDD740B1-71D2-44F6-9D54-5A66C1D9D44D}" srcOrd="0" destOrd="1" presId="urn:microsoft.com/office/officeart/2005/8/layout/hProcess9"/>
    <dgm:cxn modelId="{85D6FC3A-9FDC-422C-BE67-432E0344DE6E}" type="presParOf" srcId="{0A75826E-F93B-45BA-893A-6898F99FA826}" destId="{505B5407-3E53-4075-9129-8AC26EAFA9C6}" srcOrd="0" destOrd="0" presId="urn:microsoft.com/office/officeart/2005/8/layout/hProcess9"/>
    <dgm:cxn modelId="{42CD7B83-ADA4-4CF7-84E4-F5ED894EB9C7}" type="presParOf" srcId="{0A75826E-F93B-45BA-893A-6898F99FA826}" destId="{3972B76D-3211-44FB-A108-1EE1F9393C3E}" srcOrd="1" destOrd="0" presId="urn:microsoft.com/office/officeart/2005/8/layout/hProcess9"/>
    <dgm:cxn modelId="{5265ED97-1092-4B6A-B402-8FFC3D4146B6}" type="presParOf" srcId="{3972B76D-3211-44FB-A108-1EE1F9393C3E}" destId="{0F775B32-15E0-4D78-BD0A-96946C5D5F03}" srcOrd="0" destOrd="0" presId="urn:microsoft.com/office/officeart/2005/8/layout/hProcess9"/>
    <dgm:cxn modelId="{7C4FDC64-24F6-4B9F-95C4-398A57EB07AC}" type="presParOf" srcId="{3972B76D-3211-44FB-A108-1EE1F9393C3E}" destId="{3A660422-2A11-4581-BE9C-C1D01EFF3483}" srcOrd="1" destOrd="0" presId="urn:microsoft.com/office/officeart/2005/8/layout/hProcess9"/>
    <dgm:cxn modelId="{BAB89CDE-6869-41EA-B300-9FC4A833C046}" type="presParOf" srcId="{3972B76D-3211-44FB-A108-1EE1F9393C3E}" destId="{DDD740B1-71D2-44F6-9D54-5A66C1D9D44D}" srcOrd="2" destOrd="0" presId="urn:microsoft.com/office/officeart/2005/8/layout/hProcess9"/>
    <dgm:cxn modelId="{9F1445C8-F219-4A26-B524-F658EF9BB1C7}" type="presParOf" srcId="{3972B76D-3211-44FB-A108-1EE1F9393C3E}" destId="{AEA5F620-BC7A-4EF6-839C-CAA7EFEA1EB7}" srcOrd="3" destOrd="0" presId="urn:microsoft.com/office/officeart/2005/8/layout/hProcess9"/>
    <dgm:cxn modelId="{78B69FCA-A5F5-468C-9EB6-9F4167FFB1BC}" type="presParOf" srcId="{3972B76D-3211-44FB-A108-1EE1F9393C3E}" destId="{59189D9C-EBC7-4D96-89DC-920EDCDC323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1B5581-28DF-48CE-ABE8-4E17904CBC55}"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4C572C64-857D-4B8C-8635-B23377BF32DF}">
      <dgm:prSet phldrT="[Text]" custT="1"/>
      <dgm:spPr>
        <a:solidFill>
          <a:schemeClr val="tx2"/>
        </a:solidFill>
      </dgm:spPr>
      <dgm:t>
        <a:bodyPr/>
        <a:lstStyle/>
        <a:p>
          <a:r>
            <a:rPr lang="en-US" sz="1600" b="1" dirty="0"/>
            <a:t>Sex Workers </a:t>
          </a:r>
        </a:p>
      </dgm:t>
    </dgm:pt>
    <dgm:pt modelId="{ACAE1976-FAC4-44AA-AB4C-F9CD52DCD92E}" type="parTrans" cxnId="{832ED5A3-F14F-401A-AB20-999B8C1E50C5}">
      <dgm:prSet/>
      <dgm:spPr>
        <a:ln w="76200"/>
      </dgm:spPr>
      <dgm:t>
        <a:bodyPr/>
        <a:lstStyle/>
        <a:p>
          <a:endParaRPr lang="en-US">
            <a:ln>
              <a:solidFill>
                <a:sysClr val="windowText" lastClr="000000"/>
              </a:solidFill>
            </a:ln>
          </a:endParaRPr>
        </a:p>
      </dgm:t>
    </dgm:pt>
    <dgm:pt modelId="{A6CBBFC5-3A2B-454E-A816-D2DF8C901EDD}" type="sibTrans" cxnId="{832ED5A3-F14F-401A-AB20-999B8C1E50C5}">
      <dgm:prSet/>
      <dgm:spPr/>
      <dgm:t>
        <a:bodyPr/>
        <a:lstStyle/>
        <a:p>
          <a:endParaRPr lang="en-US"/>
        </a:p>
      </dgm:t>
    </dgm:pt>
    <dgm:pt modelId="{CBCF7345-EEBC-4554-AED6-F0057F956384}">
      <dgm:prSet phldrT="[Text]" custT="1"/>
      <dgm:spPr>
        <a:solidFill>
          <a:schemeClr val="accent3"/>
        </a:solidFill>
      </dgm:spPr>
      <dgm:t>
        <a:bodyPr/>
        <a:lstStyle/>
        <a:p>
          <a:r>
            <a:rPr lang="en-US" sz="1600" b="1" dirty="0"/>
            <a:t>MSM</a:t>
          </a:r>
        </a:p>
      </dgm:t>
    </dgm:pt>
    <dgm:pt modelId="{1866CA8B-BD3B-44F8-B729-16740805F27A}" type="parTrans" cxnId="{889DD2F0-2745-41D5-BF73-DA64B59DF620}">
      <dgm:prSet/>
      <dgm:spPr>
        <a:ln w="76200"/>
      </dgm:spPr>
      <dgm:t>
        <a:bodyPr/>
        <a:lstStyle/>
        <a:p>
          <a:endParaRPr lang="en-US"/>
        </a:p>
      </dgm:t>
    </dgm:pt>
    <dgm:pt modelId="{00023C5F-6E0C-4400-82E2-26A5E95D2E24}" type="sibTrans" cxnId="{889DD2F0-2745-41D5-BF73-DA64B59DF620}">
      <dgm:prSet/>
      <dgm:spPr/>
      <dgm:t>
        <a:bodyPr/>
        <a:lstStyle/>
        <a:p>
          <a:endParaRPr lang="en-US"/>
        </a:p>
      </dgm:t>
    </dgm:pt>
    <dgm:pt modelId="{31340445-3B22-4187-98F6-1CAB6255CDCE}">
      <dgm:prSet phldrT="[Text]" custT="1"/>
      <dgm:spPr>
        <a:solidFill>
          <a:srgbClr val="FFC000"/>
        </a:solidFill>
      </dgm:spPr>
      <dgm:t>
        <a:bodyPr/>
        <a:lstStyle/>
        <a:p>
          <a:r>
            <a:rPr lang="en-US" sz="1600" b="1" dirty="0"/>
            <a:t>People Who Inject Drugs</a:t>
          </a:r>
        </a:p>
      </dgm:t>
    </dgm:pt>
    <dgm:pt modelId="{6221CC31-6842-4A23-AF9E-7E97F61581E8}" type="parTrans" cxnId="{6B2294E3-6BC2-4703-9326-357764458872}">
      <dgm:prSet/>
      <dgm:spPr>
        <a:ln w="44450"/>
      </dgm:spPr>
      <dgm:t>
        <a:bodyPr/>
        <a:lstStyle/>
        <a:p>
          <a:endParaRPr lang="en-US"/>
        </a:p>
      </dgm:t>
    </dgm:pt>
    <dgm:pt modelId="{83B6399E-6B67-4829-BD31-4C962A02D32E}" type="sibTrans" cxnId="{6B2294E3-6BC2-4703-9326-357764458872}">
      <dgm:prSet/>
      <dgm:spPr/>
      <dgm:t>
        <a:bodyPr/>
        <a:lstStyle/>
        <a:p>
          <a:endParaRPr lang="en-US"/>
        </a:p>
      </dgm:t>
    </dgm:pt>
    <dgm:pt modelId="{885D39F6-6554-47F8-8F4F-41B093246071}">
      <dgm:prSet phldrT="[Text]" custT="1"/>
      <dgm:spPr>
        <a:solidFill>
          <a:srgbClr val="7030A0"/>
        </a:solidFill>
      </dgm:spPr>
      <dgm:t>
        <a:bodyPr/>
        <a:lstStyle/>
        <a:p>
          <a:r>
            <a:rPr lang="en-US" sz="1600" b="1" spc="-40" baseline="0" dirty="0">
              <a:latin typeface="Century Gothic" panose="020B0502020202020204" pitchFamily="34" charset="0"/>
            </a:rPr>
            <a:t>Transgender People</a:t>
          </a:r>
        </a:p>
      </dgm:t>
    </dgm:pt>
    <dgm:pt modelId="{24E30EBD-C7B9-4C56-B670-6304EA5774F1}" type="parTrans" cxnId="{3D706D6E-C054-470E-B2CC-3FE256E84D49}">
      <dgm:prSet/>
      <dgm:spPr/>
      <dgm:t>
        <a:bodyPr/>
        <a:lstStyle/>
        <a:p>
          <a:endParaRPr lang="en-US"/>
        </a:p>
      </dgm:t>
    </dgm:pt>
    <dgm:pt modelId="{03F1AC9B-02A1-48C4-B276-1AF09D51A1CE}" type="sibTrans" cxnId="{3D706D6E-C054-470E-B2CC-3FE256E84D49}">
      <dgm:prSet/>
      <dgm:spPr/>
      <dgm:t>
        <a:bodyPr/>
        <a:lstStyle/>
        <a:p>
          <a:endParaRPr lang="en-US"/>
        </a:p>
      </dgm:t>
    </dgm:pt>
    <dgm:pt modelId="{47421D3B-1DB2-4B06-AEF4-9038ADCFBFB3}">
      <dgm:prSet phldrT="[Text]"/>
      <dgm:spPr/>
      <dgm:t>
        <a:bodyPr/>
        <a:lstStyle/>
        <a:p>
          <a:endParaRPr lang="en-US" dirty="0"/>
        </a:p>
      </dgm:t>
    </dgm:pt>
    <dgm:pt modelId="{545F4FDD-4C9B-4B32-B6A4-5268EC23C7C1}" type="parTrans" cxnId="{657D763B-6435-4636-9BD3-06AB73D6E5C6}">
      <dgm:prSet/>
      <dgm:spPr/>
      <dgm:t>
        <a:bodyPr/>
        <a:lstStyle/>
        <a:p>
          <a:endParaRPr lang="en-US"/>
        </a:p>
      </dgm:t>
    </dgm:pt>
    <dgm:pt modelId="{A11B6F0D-7BF0-48D7-A450-922EB799A392}" type="sibTrans" cxnId="{657D763B-6435-4636-9BD3-06AB73D6E5C6}">
      <dgm:prSet/>
      <dgm:spPr/>
      <dgm:t>
        <a:bodyPr/>
        <a:lstStyle/>
        <a:p>
          <a:endParaRPr lang="en-US"/>
        </a:p>
      </dgm:t>
    </dgm:pt>
    <dgm:pt modelId="{27181BF5-CD87-4882-8A25-7FD5432B23E8}" type="pres">
      <dgm:prSet presAssocID="{F11B5581-28DF-48CE-ABE8-4E17904CBC55}" presName="composite" presStyleCnt="0">
        <dgm:presLayoutVars>
          <dgm:chMax val="5"/>
          <dgm:dir/>
          <dgm:animLvl val="ctr"/>
          <dgm:resizeHandles val="exact"/>
        </dgm:presLayoutVars>
      </dgm:prSet>
      <dgm:spPr/>
    </dgm:pt>
    <dgm:pt modelId="{B052A202-1F4A-4F91-AC32-1B036B8C30B7}" type="pres">
      <dgm:prSet presAssocID="{F11B5581-28DF-48CE-ABE8-4E17904CBC55}" presName="cycle" presStyleCnt="0"/>
      <dgm:spPr/>
    </dgm:pt>
    <dgm:pt modelId="{34586DA7-5717-4AA6-8DFC-4682D01E7F1A}" type="pres">
      <dgm:prSet presAssocID="{F11B5581-28DF-48CE-ABE8-4E17904CBC55}" presName="centerShape" presStyleCnt="0"/>
      <dgm:spPr/>
    </dgm:pt>
    <dgm:pt modelId="{C9B194B1-D73F-4A54-A1C0-D8614A9A198F}" type="pres">
      <dgm:prSet presAssocID="{F11B5581-28DF-48CE-ABE8-4E17904CBC55}" presName="connSite" presStyleLbl="node1" presStyleIdx="0" presStyleCnt="5"/>
      <dgm:spPr/>
    </dgm:pt>
    <dgm:pt modelId="{15B06030-DDF8-4354-9D3C-9A988841B4C7}" type="pres">
      <dgm:prSet presAssocID="{F11B5581-28DF-48CE-ABE8-4E17904CBC55}"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232ABDEE-E8E4-4906-80BA-3777AAF6881C}" type="pres">
      <dgm:prSet presAssocID="{ACAE1976-FAC4-44AA-AB4C-F9CD52DCD92E}" presName="Name25" presStyleLbl="parChTrans1D1" presStyleIdx="0" presStyleCnt="4"/>
      <dgm:spPr/>
    </dgm:pt>
    <dgm:pt modelId="{5E8E1743-479B-49B1-9410-3E7F88C4268D}" type="pres">
      <dgm:prSet presAssocID="{4C572C64-857D-4B8C-8635-B23377BF32DF}" presName="node" presStyleCnt="0"/>
      <dgm:spPr/>
    </dgm:pt>
    <dgm:pt modelId="{631B0B16-BF53-400C-BA21-D6546FF6B4A0}" type="pres">
      <dgm:prSet presAssocID="{4C572C64-857D-4B8C-8635-B23377BF32DF}" presName="parentNode" presStyleLbl="node1" presStyleIdx="1" presStyleCnt="5" custScaleX="161207" custScaleY="112562">
        <dgm:presLayoutVars>
          <dgm:chMax val="1"/>
          <dgm:bulletEnabled val="1"/>
        </dgm:presLayoutVars>
      </dgm:prSet>
      <dgm:spPr/>
    </dgm:pt>
    <dgm:pt modelId="{097965C3-4191-441D-930A-B9A462874614}" type="pres">
      <dgm:prSet presAssocID="{4C572C64-857D-4B8C-8635-B23377BF32DF}" presName="childNode" presStyleLbl="revTx" presStyleIdx="0" presStyleCnt="1">
        <dgm:presLayoutVars>
          <dgm:bulletEnabled val="1"/>
        </dgm:presLayoutVars>
      </dgm:prSet>
      <dgm:spPr/>
    </dgm:pt>
    <dgm:pt modelId="{7D6EFE33-676E-42C4-AAF3-6C268F27A3EA}" type="pres">
      <dgm:prSet presAssocID="{1866CA8B-BD3B-44F8-B729-16740805F27A}" presName="Name25" presStyleLbl="parChTrans1D1" presStyleIdx="1" presStyleCnt="4"/>
      <dgm:spPr/>
    </dgm:pt>
    <dgm:pt modelId="{07B322FA-1D28-4B4A-9E7D-4109F5B67C96}" type="pres">
      <dgm:prSet presAssocID="{CBCF7345-EEBC-4554-AED6-F0057F956384}" presName="node" presStyleCnt="0"/>
      <dgm:spPr/>
    </dgm:pt>
    <dgm:pt modelId="{42B827FD-4DE3-4D38-85E9-A38F418329E0}" type="pres">
      <dgm:prSet presAssocID="{CBCF7345-EEBC-4554-AED6-F0057F956384}" presName="parentNode" presStyleLbl="node1" presStyleIdx="2" presStyleCnt="5" custScaleX="135197" custScaleY="98545">
        <dgm:presLayoutVars>
          <dgm:chMax val="1"/>
          <dgm:bulletEnabled val="1"/>
        </dgm:presLayoutVars>
      </dgm:prSet>
      <dgm:spPr/>
    </dgm:pt>
    <dgm:pt modelId="{E332CC7D-9B09-4E24-907C-90B2AA54D283}" type="pres">
      <dgm:prSet presAssocID="{CBCF7345-EEBC-4554-AED6-F0057F956384}" presName="childNode" presStyleLbl="revTx" presStyleIdx="0" presStyleCnt="1">
        <dgm:presLayoutVars>
          <dgm:bulletEnabled val="1"/>
        </dgm:presLayoutVars>
      </dgm:prSet>
      <dgm:spPr/>
    </dgm:pt>
    <dgm:pt modelId="{1B37B21D-D3B5-49A7-9C68-954E2EDD68BE}" type="pres">
      <dgm:prSet presAssocID="{6221CC31-6842-4A23-AF9E-7E97F61581E8}" presName="Name25" presStyleLbl="parChTrans1D1" presStyleIdx="2" presStyleCnt="4"/>
      <dgm:spPr/>
    </dgm:pt>
    <dgm:pt modelId="{F23D6742-58B5-4C2A-A9BD-F72F6D2B86DA}" type="pres">
      <dgm:prSet presAssocID="{31340445-3B22-4187-98F6-1CAB6255CDCE}" presName="node" presStyleCnt="0"/>
      <dgm:spPr/>
    </dgm:pt>
    <dgm:pt modelId="{F3B8B160-9ACF-4D30-BE0A-62130DCC4CF2}" type="pres">
      <dgm:prSet presAssocID="{31340445-3B22-4187-98F6-1CAB6255CDCE}" presName="parentNode" presStyleLbl="node1" presStyleIdx="3" presStyleCnt="5" custScaleX="140046" custScaleY="107519">
        <dgm:presLayoutVars>
          <dgm:chMax val="1"/>
          <dgm:bulletEnabled val="1"/>
        </dgm:presLayoutVars>
      </dgm:prSet>
      <dgm:spPr/>
    </dgm:pt>
    <dgm:pt modelId="{BE21EB96-BA50-4FBD-9F18-0D0E045E91B1}" type="pres">
      <dgm:prSet presAssocID="{31340445-3B22-4187-98F6-1CAB6255CDCE}" presName="childNode" presStyleLbl="revTx" presStyleIdx="0" presStyleCnt="1">
        <dgm:presLayoutVars>
          <dgm:bulletEnabled val="1"/>
        </dgm:presLayoutVars>
      </dgm:prSet>
      <dgm:spPr/>
    </dgm:pt>
    <dgm:pt modelId="{23A771A2-0E30-4F9B-9C3B-ACB95ED5CDA6}" type="pres">
      <dgm:prSet presAssocID="{24E30EBD-C7B9-4C56-B670-6304EA5774F1}" presName="Name25" presStyleLbl="parChTrans1D1" presStyleIdx="3" presStyleCnt="4"/>
      <dgm:spPr/>
    </dgm:pt>
    <dgm:pt modelId="{DF744918-3A75-46B5-958E-5976EC1482B5}" type="pres">
      <dgm:prSet presAssocID="{885D39F6-6554-47F8-8F4F-41B093246071}" presName="node" presStyleCnt="0"/>
      <dgm:spPr/>
    </dgm:pt>
    <dgm:pt modelId="{F63F80E1-3B13-474C-B206-84A50E064243}" type="pres">
      <dgm:prSet presAssocID="{885D39F6-6554-47F8-8F4F-41B093246071}" presName="parentNode" presStyleLbl="node1" presStyleIdx="4" presStyleCnt="5" custScaleX="184682" custScaleY="128650">
        <dgm:presLayoutVars>
          <dgm:chMax val="1"/>
          <dgm:bulletEnabled val="1"/>
        </dgm:presLayoutVars>
      </dgm:prSet>
      <dgm:spPr/>
    </dgm:pt>
    <dgm:pt modelId="{0F0C4A19-C510-4C11-AB25-D243BF3E2BD6}" type="pres">
      <dgm:prSet presAssocID="{885D39F6-6554-47F8-8F4F-41B093246071}" presName="childNode" presStyleLbl="revTx" presStyleIdx="0" presStyleCnt="1">
        <dgm:presLayoutVars>
          <dgm:bulletEnabled val="1"/>
        </dgm:presLayoutVars>
      </dgm:prSet>
      <dgm:spPr/>
    </dgm:pt>
  </dgm:ptLst>
  <dgm:cxnLst>
    <dgm:cxn modelId="{B97DE204-3B3B-4E7F-B348-1726AB1CA841}" type="presOf" srcId="{ACAE1976-FAC4-44AA-AB4C-F9CD52DCD92E}" destId="{232ABDEE-E8E4-4906-80BA-3777AAF6881C}" srcOrd="0" destOrd="0" presId="urn:microsoft.com/office/officeart/2005/8/layout/radial2"/>
    <dgm:cxn modelId="{657D763B-6435-4636-9BD3-06AB73D6E5C6}" srcId="{885D39F6-6554-47F8-8F4F-41B093246071}" destId="{47421D3B-1DB2-4B06-AEF4-9038ADCFBFB3}" srcOrd="0" destOrd="0" parTransId="{545F4FDD-4C9B-4B32-B6A4-5268EC23C7C1}" sibTransId="{A11B6F0D-7BF0-48D7-A450-922EB799A392}"/>
    <dgm:cxn modelId="{B50C4E65-9E99-4965-ADD9-1813D0FA1EEA}" type="presOf" srcId="{885D39F6-6554-47F8-8F4F-41B093246071}" destId="{F63F80E1-3B13-474C-B206-84A50E064243}" srcOrd="0" destOrd="0" presId="urn:microsoft.com/office/officeart/2005/8/layout/radial2"/>
    <dgm:cxn modelId="{4F8A7569-E68D-40CB-90C1-5A4A0468DEDE}" type="presOf" srcId="{31340445-3B22-4187-98F6-1CAB6255CDCE}" destId="{F3B8B160-9ACF-4D30-BE0A-62130DCC4CF2}" srcOrd="0" destOrd="0" presId="urn:microsoft.com/office/officeart/2005/8/layout/radial2"/>
    <dgm:cxn modelId="{13A7846C-5358-4C89-B21A-389C1C45D72C}" type="presOf" srcId="{47421D3B-1DB2-4B06-AEF4-9038ADCFBFB3}" destId="{0F0C4A19-C510-4C11-AB25-D243BF3E2BD6}" srcOrd="0" destOrd="0" presId="urn:microsoft.com/office/officeart/2005/8/layout/radial2"/>
    <dgm:cxn modelId="{3D706D6E-C054-470E-B2CC-3FE256E84D49}" srcId="{F11B5581-28DF-48CE-ABE8-4E17904CBC55}" destId="{885D39F6-6554-47F8-8F4F-41B093246071}" srcOrd="3" destOrd="0" parTransId="{24E30EBD-C7B9-4C56-B670-6304EA5774F1}" sibTransId="{03F1AC9B-02A1-48C4-B276-1AF09D51A1CE}"/>
    <dgm:cxn modelId="{FBB09350-DC64-4E7E-B825-58A7782DA541}" type="presOf" srcId="{CBCF7345-EEBC-4554-AED6-F0057F956384}" destId="{42B827FD-4DE3-4D38-85E9-A38F418329E0}" srcOrd="0" destOrd="0" presId="urn:microsoft.com/office/officeart/2005/8/layout/radial2"/>
    <dgm:cxn modelId="{8C8F3075-1DBE-41A2-8578-9900D474F439}" type="presOf" srcId="{1866CA8B-BD3B-44F8-B729-16740805F27A}" destId="{7D6EFE33-676E-42C4-AAF3-6C268F27A3EA}" srcOrd="0" destOrd="0" presId="urn:microsoft.com/office/officeart/2005/8/layout/radial2"/>
    <dgm:cxn modelId="{43190B87-02F8-4615-B74E-37940C8D555C}" type="presOf" srcId="{6221CC31-6842-4A23-AF9E-7E97F61581E8}" destId="{1B37B21D-D3B5-49A7-9C68-954E2EDD68BE}" srcOrd="0" destOrd="0" presId="urn:microsoft.com/office/officeart/2005/8/layout/radial2"/>
    <dgm:cxn modelId="{D619C89F-EFA1-4CF2-B20E-D17C65412A7F}" type="presOf" srcId="{24E30EBD-C7B9-4C56-B670-6304EA5774F1}" destId="{23A771A2-0E30-4F9B-9C3B-ACB95ED5CDA6}" srcOrd="0" destOrd="0" presId="urn:microsoft.com/office/officeart/2005/8/layout/radial2"/>
    <dgm:cxn modelId="{832ED5A3-F14F-401A-AB20-999B8C1E50C5}" srcId="{F11B5581-28DF-48CE-ABE8-4E17904CBC55}" destId="{4C572C64-857D-4B8C-8635-B23377BF32DF}" srcOrd="0" destOrd="0" parTransId="{ACAE1976-FAC4-44AA-AB4C-F9CD52DCD92E}" sibTransId="{A6CBBFC5-3A2B-454E-A816-D2DF8C901EDD}"/>
    <dgm:cxn modelId="{52E09ABD-D1F4-4255-9818-B3F891CE8910}" type="presOf" srcId="{F11B5581-28DF-48CE-ABE8-4E17904CBC55}" destId="{27181BF5-CD87-4882-8A25-7FD5432B23E8}" srcOrd="0" destOrd="0" presId="urn:microsoft.com/office/officeart/2005/8/layout/radial2"/>
    <dgm:cxn modelId="{6B2294E3-6BC2-4703-9326-357764458872}" srcId="{F11B5581-28DF-48CE-ABE8-4E17904CBC55}" destId="{31340445-3B22-4187-98F6-1CAB6255CDCE}" srcOrd="2" destOrd="0" parTransId="{6221CC31-6842-4A23-AF9E-7E97F61581E8}" sibTransId="{83B6399E-6B67-4829-BD31-4C962A02D32E}"/>
    <dgm:cxn modelId="{889DD2F0-2745-41D5-BF73-DA64B59DF620}" srcId="{F11B5581-28DF-48CE-ABE8-4E17904CBC55}" destId="{CBCF7345-EEBC-4554-AED6-F0057F956384}" srcOrd="1" destOrd="0" parTransId="{1866CA8B-BD3B-44F8-B729-16740805F27A}" sibTransId="{00023C5F-6E0C-4400-82E2-26A5E95D2E24}"/>
    <dgm:cxn modelId="{0FF76EF6-01E0-4260-A4AD-009AFDBEA10F}" type="presOf" srcId="{4C572C64-857D-4B8C-8635-B23377BF32DF}" destId="{631B0B16-BF53-400C-BA21-D6546FF6B4A0}" srcOrd="0" destOrd="0" presId="urn:microsoft.com/office/officeart/2005/8/layout/radial2"/>
    <dgm:cxn modelId="{A28607A0-2B66-419A-958C-C3F7EBD1D0ED}" type="presParOf" srcId="{27181BF5-CD87-4882-8A25-7FD5432B23E8}" destId="{B052A202-1F4A-4F91-AC32-1B036B8C30B7}" srcOrd="0" destOrd="0" presId="urn:microsoft.com/office/officeart/2005/8/layout/radial2"/>
    <dgm:cxn modelId="{E1B7415A-7560-44F1-8FE7-99B552523809}" type="presParOf" srcId="{B052A202-1F4A-4F91-AC32-1B036B8C30B7}" destId="{34586DA7-5717-4AA6-8DFC-4682D01E7F1A}" srcOrd="0" destOrd="0" presId="urn:microsoft.com/office/officeart/2005/8/layout/radial2"/>
    <dgm:cxn modelId="{C1C371B0-D118-478A-B062-56F7F2FB6BD9}" type="presParOf" srcId="{34586DA7-5717-4AA6-8DFC-4682D01E7F1A}" destId="{C9B194B1-D73F-4A54-A1C0-D8614A9A198F}" srcOrd="0" destOrd="0" presId="urn:microsoft.com/office/officeart/2005/8/layout/radial2"/>
    <dgm:cxn modelId="{87F68A14-C455-4F2C-A0D8-BCECB0E67D1B}" type="presParOf" srcId="{34586DA7-5717-4AA6-8DFC-4682D01E7F1A}" destId="{15B06030-DDF8-4354-9D3C-9A988841B4C7}" srcOrd="1" destOrd="0" presId="urn:microsoft.com/office/officeart/2005/8/layout/radial2"/>
    <dgm:cxn modelId="{DD4FEC15-D8FA-4861-B1C4-74F08DF10CD1}" type="presParOf" srcId="{B052A202-1F4A-4F91-AC32-1B036B8C30B7}" destId="{232ABDEE-E8E4-4906-80BA-3777AAF6881C}" srcOrd="1" destOrd="0" presId="urn:microsoft.com/office/officeart/2005/8/layout/radial2"/>
    <dgm:cxn modelId="{4CE4128B-3EED-488D-A173-7BAA07BB974A}" type="presParOf" srcId="{B052A202-1F4A-4F91-AC32-1B036B8C30B7}" destId="{5E8E1743-479B-49B1-9410-3E7F88C4268D}" srcOrd="2" destOrd="0" presId="urn:microsoft.com/office/officeart/2005/8/layout/radial2"/>
    <dgm:cxn modelId="{A26961B3-752B-4EC2-8559-0D4843918AD0}" type="presParOf" srcId="{5E8E1743-479B-49B1-9410-3E7F88C4268D}" destId="{631B0B16-BF53-400C-BA21-D6546FF6B4A0}" srcOrd="0" destOrd="0" presId="urn:microsoft.com/office/officeart/2005/8/layout/radial2"/>
    <dgm:cxn modelId="{BF224435-CAC8-4FAD-818C-F2B415D61E7A}" type="presParOf" srcId="{5E8E1743-479B-49B1-9410-3E7F88C4268D}" destId="{097965C3-4191-441D-930A-B9A462874614}" srcOrd="1" destOrd="0" presId="urn:microsoft.com/office/officeart/2005/8/layout/radial2"/>
    <dgm:cxn modelId="{2A1DA8C5-87BD-4079-8BFE-5FD6251933B0}" type="presParOf" srcId="{B052A202-1F4A-4F91-AC32-1B036B8C30B7}" destId="{7D6EFE33-676E-42C4-AAF3-6C268F27A3EA}" srcOrd="3" destOrd="0" presId="urn:microsoft.com/office/officeart/2005/8/layout/radial2"/>
    <dgm:cxn modelId="{74251E12-89E9-47D9-B9FE-0B7A19DCBF7D}" type="presParOf" srcId="{B052A202-1F4A-4F91-AC32-1B036B8C30B7}" destId="{07B322FA-1D28-4B4A-9E7D-4109F5B67C96}" srcOrd="4" destOrd="0" presId="urn:microsoft.com/office/officeart/2005/8/layout/radial2"/>
    <dgm:cxn modelId="{8B3E2A1E-8134-4D59-AFD0-B3C94530C09A}" type="presParOf" srcId="{07B322FA-1D28-4B4A-9E7D-4109F5B67C96}" destId="{42B827FD-4DE3-4D38-85E9-A38F418329E0}" srcOrd="0" destOrd="0" presId="urn:microsoft.com/office/officeart/2005/8/layout/radial2"/>
    <dgm:cxn modelId="{96FA07D1-B043-47D4-8602-549B6D2F797F}" type="presParOf" srcId="{07B322FA-1D28-4B4A-9E7D-4109F5B67C96}" destId="{E332CC7D-9B09-4E24-907C-90B2AA54D283}" srcOrd="1" destOrd="0" presId="urn:microsoft.com/office/officeart/2005/8/layout/radial2"/>
    <dgm:cxn modelId="{14258900-BD7A-4CEF-87CC-FD99DA3D629B}" type="presParOf" srcId="{B052A202-1F4A-4F91-AC32-1B036B8C30B7}" destId="{1B37B21D-D3B5-49A7-9C68-954E2EDD68BE}" srcOrd="5" destOrd="0" presId="urn:microsoft.com/office/officeart/2005/8/layout/radial2"/>
    <dgm:cxn modelId="{FC68BF96-9209-4B07-8D9E-AFB5F64596F5}" type="presParOf" srcId="{B052A202-1F4A-4F91-AC32-1B036B8C30B7}" destId="{F23D6742-58B5-4C2A-A9BD-F72F6D2B86DA}" srcOrd="6" destOrd="0" presId="urn:microsoft.com/office/officeart/2005/8/layout/radial2"/>
    <dgm:cxn modelId="{456D352C-E42E-4821-A75F-DAA8D26A1F81}" type="presParOf" srcId="{F23D6742-58B5-4C2A-A9BD-F72F6D2B86DA}" destId="{F3B8B160-9ACF-4D30-BE0A-62130DCC4CF2}" srcOrd="0" destOrd="0" presId="urn:microsoft.com/office/officeart/2005/8/layout/radial2"/>
    <dgm:cxn modelId="{2E41C2E7-699B-4759-B4E3-A493DE82A422}" type="presParOf" srcId="{F23D6742-58B5-4C2A-A9BD-F72F6D2B86DA}" destId="{BE21EB96-BA50-4FBD-9F18-0D0E045E91B1}" srcOrd="1" destOrd="0" presId="urn:microsoft.com/office/officeart/2005/8/layout/radial2"/>
    <dgm:cxn modelId="{893F523F-26C5-48FD-B79A-AE9767C6181D}" type="presParOf" srcId="{B052A202-1F4A-4F91-AC32-1B036B8C30B7}" destId="{23A771A2-0E30-4F9B-9C3B-ACB95ED5CDA6}" srcOrd="7" destOrd="0" presId="urn:microsoft.com/office/officeart/2005/8/layout/radial2"/>
    <dgm:cxn modelId="{721651A6-7A7A-431F-BBD7-D047AB4DAF74}" type="presParOf" srcId="{B052A202-1F4A-4F91-AC32-1B036B8C30B7}" destId="{DF744918-3A75-46B5-958E-5976EC1482B5}" srcOrd="8" destOrd="0" presId="urn:microsoft.com/office/officeart/2005/8/layout/radial2"/>
    <dgm:cxn modelId="{3982272D-CB6E-45E0-972E-F4475898261F}" type="presParOf" srcId="{DF744918-3A75-46B5-958E-5976EC1482B5}" destId="{F63F80E1-3B13-474C-B206-84A50E064243}" srcOrd="0" destOrd="0" presId="urn:microsoft.com/office/officeart/2005/8/layout/radial2"/>
    <dgm:cxn modelId="{8C22FF5E-40C9-4A61-9F94-1BB47F8DCD1C}" type="presParOf" srcId="{DF744918-3A75-46B5-958E-5976EC1482B5}" destId="{0F0C4A19-C510-4C11-AB25-D243BF3E2BD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619697-486F-4CD2-8A40-2BB854E74966}" type="doc">
      <dgm:prSet loTypeId="urn:microsoft.com/office/officeart/2005/8/layout/process1" loCatId="process" qsTypeId="urn:microsoft.com/office/officeart/2005/8/quickstyle/simple1" qsCatId="simple" csTypeId="urn:microsoft.com/office/officeart/2005/8/colors/accent6_2" csCatId="accent6" phldr="1"/>
      <dgm:spPr/>
    </dgm:pt>
    <dgm:pt modelId="{8B3BB2DB-F9FA-427C-9589-3F21D88CE508}">
      <dgm:prSet phldrT="[Text]" custT="1"/>
      <dgm:spPr/>
      <dgm:t>
        <a:bodyPr/>
        <a:lstStyle/>
        <a:p>
          <a:r>
            <a:rPr lang="en-US" sz="1800" b="1" dirty="0">
              <a:latin typeface="Century Gothic" panose="020B0502020202020204" pitchFamily="34" charset="0"/>
            </a:rPr>
            <a:t>Preparation: Formative work and planning </a:t>
          </a:r>
        </a:p>
      </dgm:t>
    </dgm:pt>
    <dgm:pt modelId="{8AD4FF0B-4E46-4C7B-A730-37933DE0ECA2}" type="parTrans" cxnId="{DF3C3BA3-1E70-4417-9A7E-AF86F83D493D}">
      <dgm:prSet/>
      <dgm:spPr/>
      <dgm:t>
        <a:bodyPr/>
        <a:lstStyle/>
        <a:p>
          <a:endParaRPr lang="en-US" sz="1400"/>
        </a:p>
      </dgm:t>
    </dgm:pt>
    <dgm:pt modelId="{EBEB5A44-5A21-4FD3-9CE4-9F433C1D218F}" type="sibTrans" cxnId="{DF3C3BA3-1E70-4417-9A7E-AF86F83D493D}">
      <dgm:prSet custT="1"/>
      <dgm:spPr/>
      <dgm:t>
        <a:bodyPr/>
        <a:lstStyle/>
        <a:p>
          <a:endParaRPr lang="en-US" sz="1050"/>
        </a:p>
      </dgm:t>
    </dgm:pt>
    <dgm:pt modelId="{AD16A156-9696-4A00-A523-011B46AB3E4C}">
      <dgm:prSet phldrT="[Text]" custT="1"/>
      <dgm:spPr/>
      <dgm:t>
        <a:bodyPr/>
        <a:lstStyle/>
        <a:p>
          <a:r>
            <a:rPr lang="en-US" sz="1800" b="1" dirty="0">
              <a:latin typeface="Century Gothic" panose="020B0502020202020204" pitchFamily="34" charset="0"/>
            </a:rPr>
            <a:t>Fieldwork: Training, implementation, feedback, and local data use</a:t>
          </a:r>
        </a:p>
      </dgm:t>
    </dgm:pt>
    <dgm:pt modelId="{53E62871-FD9D-4545-AB91-491D34EA7740}" type="parTrans" cxnId="{A3495797-3A22-4E62-AE8E-C5B9E7FAD052}">
      <dgm:prSet/>
      <dgm:spPr/>
      <dgm:t>
        <a:bodyPr/>
        <a:lstStyle/>
        <a:p>
          <a:endParaRPr lang="en-US" sz="1400"/>
        </a:p>
      </dgm:t>
    </dgm:pt>
    <dgm:pt modelId="{0A0B0EE6-CD54-4274-9DE6-D2A815757B39}" type="sibTrans" cxnId="{A3495797-3A22-4E62-AE8E-C5B9E7FAD052}">
      <dgm:prSet custT="1"/>
      <dgm:spPr/>
      <dgm:t>
        <a:bodyPr/>
        <a:lstStyle/>
        <a:p>
          <a:endParaRPr lang="en-US" sz="1050"/>
        </a:p>
      </dgm:t>
    </dgm:pt>
    <dgm:pt modelId="{921BBF04-06C6-4728-804F-B206143662C7}">
      <dgm:prSet phldrT="[Text]" custT="1"/>
      <dgm:spPr/>
      <dgm:t>
        <a:bodyPr/>
        <a:lstStyle/>
        <a:p>
          <a:r>
            <a:rPr lang="en-US" sz="1800" b="1" dirty="0">
              <a:latin typeface="Century Gothic" panose="020B0502020202020204" pitchFamily="34" charset="0"/>
            </a:rPr>
            <a:t> Supplemental analysis </a:t>
          </a:r>
        </a:p>
      </dgm:t>
    </dgm:pt>
    <dgm:pt modelId="{490EE698-31E3-4A94-8E34-6964F5D7BD73}" type="parTrans" cxnId="{1912B1BC-62F1-45C6-9600-CD540F3DCDE7}">
      <dgm:prSet/>
      <dgm:spPr/>
      <dgm:t>
        <a:bodyPr/>
        <a:lstStyle/>
        <a:p>
          <a:endParaRPr lang="en-US" sz="1400"/>
        </a:p>
      </dgm:t>
    </dgm:pt>
    <dgm:pt modelId="{6882D9D5-82F8-4DE3-A2B9-FC3EC0F46FE7}" type="sibTrans" cxnId="{1912B1BC-62F1-45C6-9600-CD540F3DCDE7}">
      <dgm:prSet/>
      <dgm:spPr/>
      <dgm:t>
        <a:bodyPr/>
        <a:lstStyle/>
        <a:p>
          <a:endParaRPr lang="en-US" sz="1400"/>
        </a:p>
      </dgm:t>
    </dgm:pt>
    <dgm:pt modelId="{0B491ED2-00AD-407F-BD1D-E6276594C288}" type="pres">
      <dgm:prSet presAssocID="{92619697-486F-4CD2-8A40-2BB854E74966}" presName="Name0" presStyleCnt="0">
        <dgm:presLayoutVars>
          <dgm:dir/>
          <dgm:resizeHandles val="exact"/>
        </dgm:presLayoutVars>
      </dgm:prSet>
      <dgm:spPr/>
    </dgm:pt>
    <dgm:pt modelId="{33DA41C3-825B-4C75-9D3C-8ABF84E5C80D}" type="pres">
      <dgm:prSet presAssocID="{8B3BB2DB-F9FA-427C-9589-3F21D88CE508}" presName="node" presStyleLbl="node1" presStyleIdx="0" presStyleCnt="3">
        <dgm:presLayoutVars>
          <dgm:bulletEnabled val="1"/>
        </dgm:presLayoutVars>
      </dgm:prSet>
      <dgm:spPr/>
    </dgm:pt>
    <dgm:pt modelId="{EB5A8D2B-6019-475B-BA3B-737F15CFB621}" type="pres">
      <dgm:prSet presAssocID="{EBEB5A44-5A21-4FD3-9CE4-9F433C1D218F}" presName="sibTrans" presStyleLbl="sibTrans2D1" presStyleIdx="0" presStyleCnt="2"/>
      <dgm:spPr/>
    </dgm:pt>
    <dgm:pt modelId="{026DB669-A7FD-4D66-948E-CC41139143AE}" type="pres">
      <dgm:prSet presAssocID="{EBEB5A44-5A21-4FD3-9CE4-9F433C1D218F}" presName="connectorText" presStyleLbl="sibTrans2D1" presStyleIdx="0" presStyleCnt="2"/>
      <dgm:spPr/>
    </dgm:pt>
    <dgm:pt modelId="{1BE65DE8-BABE-4F34-9112-6AE8C4EF78EF}" type="pres">
      <dgm:prSet presAssocID="{AD16A156-9696-4A00-A523-011B46AB3E4C}" presName="node" presStyleLbl="node1" presStyleIdx="1" presStyleCnt="3" custScaleX="120527" custLinFactNeighborX="0" custLinFactNeighborY="2798">
        <dgm:presLayoutVars>
          <dgm:bulletEnabled val="1"/>
        </dgm:presLayoutVars>
      </dgm:prSet>
      <dgm:spPr/>
    </dgm:pt>
    <dgm:pt modelId="{12ACF278-0177-40E3-A476-671E3893CE12}" type="pres">
      <dgm:prSet presAssocID="{0A0B0EE6-CD54-4274-9DE6-D2A815757B39}" presName="sibTrans" presStyleLbl="sibTrans2D1" presStyleIdx="1" presStyleCnt="2"/>
      <dgm:spPr/>
    </dgm:pt>
    <dgm:pt modelId="{5AA86F6E-E72F-4394-AB18-667F1BECE12E}" type="pres">
      <dgm:prSet presAssocID="{0A0B0EE6-CD54-4274-9DE6-D2A815757B39}" presName="connectorText" presStyleLbl="sibTrans2D1" presStyleIdx="1" presStyleCnt="2"/>
      <dgm:spPr/>
    </dgm:pt>
    <dgm:pt modelId="{E9089D37-E4B4-479F-B74C-FBD7A0E424E9}" type="pres">
      <dgm:prSet presAssocID="{921BBF04-06C6-4728-804F-B206143662C7}" presName="node" presStyleLbl="node1" presStyleIdx="2" presStyleCnt="3">
        <dgm:presLayoutVars>
          <dgm:bulletEnabled val="1"/>
        </dgm:presLayoutVars>
      </dgm:prSet>
      <dgm:spPr/>
    </dgm:pt>
  </dgm:ptLst>
  <dgm:cxnLst>
    <dgm:cxn modelId="{AA022332-1A19-4D58-9B7B-FBB7011F23F5}" type="presOf" srcId="{8B3BB2DB-F9FA-427C-9589-3F21D88CE508}" destId="{33DA41C3-825B-4C75-9D3C-8ABF84E5C80D}" srcOrd="0" destOrd="0" presId="urn:microsoft.com/office/officeart/2005/8/layout/process1"/>
    <dgm:cxn modelId="{574CC04C-21A5-4503-878D-5EF342ECE4F4}" type="presOf" srcId="{921BBF04-06C6-4728-804F-B206143662C7}" destId="{E9089D37-E4B4-479F-B74C-FBD7A0E424E9}" srcOrd="0" destOrd="0" presId="urn:microsoft.com/office/officeart/2005/8/layout/process1"/>
    <dgm:cxn modelId="{DECF5C50-7B9D-4AE9-96EE-06D9042D8B4E}" type="presOf" srcId="{EBEB5A44-5A21-4FD3-9CE4-9F433C1D218F}" destId="{EB5A8D2B-6019-475B-BA3B-737F15CFB621}" srcOrd="0" destOrd="0" presId="urn:microsoft.com/office/officeart/2005/8/layout/process1"/>
    <dgm:cxn modelId="{F8C65891-5CEF-4267-8571-DAAB91D5D6D2}" type="presOf" srcId="{AD16A156-9696-4A00-A523-011B46AB3E4C}" destId="{1BE65DE8-BABE-4F34-9112-6AE8C4EF78EF}" srcOrd="0" destOrd="0" presId="urn:microsoft.com/office/officeart/2005/8/layout/process1"/>
    <dgm:cxn modelId="{A3495797-3A22-4E62-AE8E-C5B9E7FAD052}" srcId="{92619697-486F-4CD2-8A40-2BB854E74966}" destId="{AD16A156-9696-4A00-A523-011B46AB3E4C}" srcOrd="1" destOrd="0" parTransId="{53E62871-FD9D-4545-AB91-491D34EA7740}" sibTransId="{0A0B0EE6-CD54-4274-9DE6-D2A815757B39}"/>
    <dgm:cxn modelId="{DF3C3BA3-1E70-4417-9A7E-AF86F83D493D}" srcId="{92619697-486F-4CD2-8A40-2BB854E74966}" destId="{8B3BB2DB-F9FA-427C-9589-3F21D88CE508}" srcOrd="0" destOrd="0" parTransId="{8AD4FF0B-4E46-4C7B-A730-37933DE0ECA2}" sibTransId="{EBEB5A44-5A21-4FD3-9CE4-9F433C1D218F}"/>
    <dgm:cxn modelId="{1A813FAB-293D-4EA8-A562-E7DCA59CC99D}" type="presOf" srcId="{0A0B0EE6-CD54-4274-9DE6-D2A815757B39}" destId="{5AA86F6E-E72F-4394-AB18-667F1BECE12E}" srcOrd="1" destOrd="0" presId="urn:microsoft.com/office/officeart/2005/8/layout/process1"/>
    <dgm:cxn modelId="{B190D3AE-F20E-42C2-986F-0C00B41E4218}" type="presOf" srcId="{EBEB5A44-5A21-4FD3-9CE4-9F433C1D218F}" destId="{026DB669-A7FD-4D66-948E-CC41139143AE}" srcOrd="1" destOrd="0" presId="urn:microsoft.com/office/officeart/2005/8/layout/process1"/>
    <dgm:cxn modelId="{1912B1BC-62F1-45C6-9600-CD540F3DCDE7}" srcId="{92619697-486F-4CD2-8A40-2BB854E74966}" destId="{921BBF04-06C6-4728-804F-B206143662C7}" srcOrd="2" destOrd="0" parTransId="{490EE698-31E3-4A94-8E34-6964F5D7BD73}" sibTransId="{6882D9D5-82F8-4DE3-A2B9-FC3EC0F46FE7}"/>
    <dgm:cxn modelId="{3978B0C2-A16F-4AD7-9A05-EC98B4FA9B6B}" type="presOf" srcId="{92619697-486F-4CD2-8A40-2BB854E74966}" destId="{0B491ED2-00AD-407F-BD1D-E6276594C288}" srcOrd="0" destOrd="0" presId="urn:microsoft.com/office/officeart/2005/8/layout/process1"/>
    <dgm:cxn modelId="{AAD4A5FE-0ECF-415A-B2AF-F2000A6F97A8}" type="presOf" srcId="{0A0B0EE6-CD54-4274-9DE6-D2A815757B39}" destId="{12ACF278-0177-40E3-A476-671E3893CE12}" srcOrd="0" destOrd="0" presId="urn:microsoft.com/office/officeart/2005/8/layout/process1"/>
    <dgm:cxn modelId="{47F94AA2-4AAC-44A1-9D0A-D0F64053693C}" type="presParOf" srcId="{0B491ED2-00AD-407F-BD1D-E6276594C288}" destId="{33DA41C3-825B-4C75-9D3C-8ABF84E5C80D}" srcOrd="0" destOrd="0" presId="urn:microsoft.com/office/officeart/2005/8/layout/process1"/>
    <dgm:cxn modelId="{3770DFD0-A00B-4FCD-B477-54D4D103321D}" type="presParOf" srcId="{0B491ED2-00AD-407F-BD1D-E6276594C288}" destId="{EB5A8D2B-6019-475B-BA3B-737F15CFB621}" srcOrd="1" destOrd="0" presId="urn:microsoft.com/office/officeart/2005/8/layout/process1"/>
    <dgm:cxn modelId="{6F92F52A-BE77-43BC-84D5-C144E316D400}" type="presParOf" srcId="{EB5A8D2B-6019-475B-BA3B-737F15CFB621}" destId="{026DB669-A7FD-4D66-948E-CC41139143AE}" srcOrd="0" destOrd="0" presId="urn:microsoft.com/office/officeart/2005/8/layout/process1"/>
    <dgm:cxn modelId="{8FCA6C8B-7AF7-41B4-BF3A-EB324B9A748B}" type="presParOf" srcId="{0B491ED2-00AD-407F-BD1D-E6276594C288}" destId="{1BE65DE8-BABE-4F34-9112-6AE8C4EF78EF}" srcOrd="2" destOrd="0" presId="urn:microsoft.com/office/officeart/2005/8/layout/process1"/>
    <dgm:cxn modelId="{7FB0CA48-593C-416A-A6B2-8BA9CDE31D52}" type="presParOf" srcId="{0B491ED2-00AD-407F-BD1D-E6276594C288}" destId="{12ACF278-0177-40E3-A476-671E3893CE12}" srcOrd="3" destOrd="0" presId="urn:microsoft.com/office/officeart/2005/8/layout/process1"/>
    <dgm:cxn modelId="{0D9D62D2-B91C-4AF3-94A2-6400E0F2DC8C}" type="presParOf" srcId="{12ACF278-0177-40E3-A476-671E3893CE12}" destId="{5AA86F6E-E72F-4394-AB18-667F1BECE12E}" srcOrd="0" destOrd="0" presId="urn:microsoft.com/office/officeart/2005/8/layout/process1"/>
    <dgm:cxn modelId="{C9DB8AFD-D6EF-4575-B5D3-AF5C2E8573F7}" type="presParOf" srcId="{0B491ED2-00AD-407F-BD1D-E6276594C288}" destId="{E9089D37-E4B4-479F-B74C-FBD7A0E424E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EBC10B-AA7D-4966-B0FC-61002B9E11D2}" type="doc">
      <dgm:prSet loTypeId="urn:microsoft.com/office/officeart/2005/8/layout/vList6" loCatId="process" qsTypeId="urn:microsoft.com/office/officeart/2005/8/quickstyle/simple1" qsCatId="simple" csTypeId="urn:microsoft.com/office/officeart/2005/8/colors/accent5_2" csCatId="accent5" phldr="1"/>
      <dgm:spPr/>
    </dgm:pt>
    <dgm:pt modelId="{0129295F-4B14-4349-8DDD-B0322D8A16D5}">
      <dgm:prSet phldrT="[Text]" custT="1"/>
      <dgm:spPr/>
      <dgm:t>
        <a:bodyPr/>
        <a:lstStyle/>
        <a:p>
          <a:r>
            <a:rPr lang="en-US" sz="2400" dirty="0">
              <a:latin typeface="Century Gothic" panose="020B0502020202020204" pitchFamily="34" charset="0"/>
            </a:rPr>
            <a:t>Step 1</a:t>
          </a:r>
        </a:p>
      </dgm:t>
    </dgm:pt>
    <dgm:pt modelId="{64975EBA-9234-4EEA-9907-2F3BB110A2F0}" type="parTrans" cxnId="{F02DFE06-FC23-4374-9206-7FAB9339F02D}">
      <dgm:prSet/>
      <dgm:spPr/>
      <dgm:t>
        <a:bodyPr/>
        <a:lstStyle/>
        <a:p>
          <a:endParaRPr lang="en-US" sz="4400"/>
        </a:p>
      </dgm:t>
    </dgm:pt>
    <dgm:pt modelId="{FD041B1C-356F-49A2-AC03-FA5AFADFD409}" type="sibTrans" cxnId="{F02DFE06-FC23-4374-9206-7FAB9339F02D}">
      <dgm:prSet/>
      <dgm:spPr/>
      <dgm:t>
        <a:bodyPr/>
        <a:lstStyle/>
        <a:p>
          <a:endParaRPr lang="en-US" sz="4400"/>
        </a:p>
      </dgm:t>
    </dgm:pt>
    <dgm:pt modelId="{4350EBAF-3A7B-4F00-88BE-FCD6ACDCB286}">
      <dgm:prSet phldrT="[Text]" custT="1"/>
      <dgm:spPr/>
      <dgm:t>
        <a:bodyPr/>
        <a:lstStyle/>
        <a:p>
          <a:r>
            <a:rPr lang="en-US" sz="2400" dirty="0">
              <a:latin typeface="Century Gothic" panose="020B0502020202020204" pitchFamily="34" charset="0"/>
            </a:rPr>
            <a:t>Step 2</a:t>
          </a:r>
        </a:p>
      </dgm:t>
    </dgm:pt>
    <dgm:pt modelId="{B8755B3D-D842-4E6D-9DA1-5CDFCF6F771F}" type="parTrans" cxnId="{B389A140-6660-4212-BA62-5C09FDED50D5}">
      <dgm:prSet/>
      <dgm:spPr/>
      <dgm:t>
        <a:bodyPr/>
        <a:lstStyle/>
        <a:p>
          <a:endParaRPr lang="en-US" sz="4400"/>
        </a:p>
      </dgm:t>
    </dgm:pt>
    <dgm:pt modelId="{87F75CA2-55BF-4F90-8A34-CFDB372F93DF}" type="sibTrans" cxnId="{B389A140-6660-4212-BA62-5C09FDED50D5}">
      <dgm:prSet/>
      <dgm:spPr/>
      <dgm:t>
        <a:bodyPr/>
        <a:lstStyle/>
        <a:p>
          <a:endParaRPr lang="en-US" sz="4400"/>
        </a:p>
      </dgm:t>
    </dgm:pt>
    <dgm:pt modelId="{9CDE3D96-320D-4E09-9A78-9769A0E4D46D}">
      <dgm:prSet phldrT="[Text]" custT="1"/>
      <dgm:spPr/>
      <dgm:t>
        <a:bodyPr/>
        <a:lstStyle/>
        <a:p>
          <a:r>
            <a:rPr lang="en-US" sz="2400" dirty="0">
              <a:latin typeface="Century Gothic" panose="020B0502020202020204" pitchFamily="34" charset="0"/>
            </a:rPr>
            <a:t>Step 3</a:t>
          </a:r>
        </a:p>
      </dgm:t>
    </dgm:pt>
    <dgm:pt modelId="{530AD26A-1316-44C0-9E8E-D3AE87F0835D}" type="parTrans" cxnId="{62F95A1D-E9EC-4ABA-B680-80F6375CE811}">
      <dgm:prSet/>
      <dgm:spPr/>
      <dgm:t>
        <a:bodyPr/>
        <a:lstStyle/>
        <a:p>
          <a:endParaRPr lang="en-US" sz="4400"/>
        </a:p>
      </dgm:t>
    </dgm:pt>
    <dgm:pt modelId="{473A7F8E-EF0E-472C-870F-E5810A0ECDE9}" type="sibTrans" cxnId="{62F95A1D-E9EC-4ABA-B680-80F6375CE811}">
      <dgm:prSet/>
      <dgm:spPr/>
      <dgm:t>
        <a:bodyPr/>
        <a:lstStyle/>
        <a:p>
          <a:endParaRPr lang="en-US" sz="4400"/>
        </a:p>
      </dgm:t>
    </dgm:pt>
    <dgm:pt modelId="{06CFFD3A-A6A7-4A86-A898-68546A728A52}">
      <dgm:prSet phldrT="[Text]" custT="1"/>
      <dgm:spPr/>
      <dgm:t>
        <a:bodyPr/>
        <a:lstStyle/>
        <a:p>
          <a:r>
            <a:rPr lang="en-US" sz="2400" dirty="0">
              <a:latin typeface="Century Gothic" panose="020B0502020202020204" pitchFamily="34" charset="0"/>
            </a:rPr>
            <a:t>Step 4</a:t>
          </a:r>
        </a:p>
      </dgm:t>
    </dgm:pt>
    <dgm:pt modelId="{7549EA05-BC09-42C6-9E59-86D76360D12B}" type="parTrans" cxnId="{F2F04DD0-9362-4FE2-B429-7F788F264C9D}">
      <dgm:prSet/>
      <dgm:spPr/>
      <dgm:t>
        <a:bodyPr/>
        <a:lstStyle/>
        <a:p>
          <a:endParaRPr lang="en-US" sz="4400"/>
        </a:p>
      </dgm:t>
    </dgm:pt>
    <dgm:pt modelId="{61ED4904-4887-4950-AF01-DC8CCBEB2D86}" type="sibTrans" cxnId="{F2F04DD0-9362-4FE2-B429-7F788F264C9D}">
      <dgm:prSet/>
      <dgm:spPr/>
      <dgm:t>
        <a:bodyPr/>
        <a:lstStyle/>
        <a:p>
          <a:endParaRPr lang="en-US" sz="4400"/>
        </a:p>
      </dgm:t>
    </dgm:pt>
    <dgm:pt modelId="{FA10295F-2B13-484A-A167-C80C4DE5CE19}">
      <dgm:prSet phldrT="[Text]" custT="1"/>
      <dgm:spPr/>
      <dgm:t>
        <a:bodyPr/>
        <a:lstStyle/>
        <a:p>
          <a:r>
            <a:rPr lang="en-US" sz="2400" dirty="0">
              <a:latin typeface="Century Gothic" panose="020B0502020202020204" pitchFamily="34" charset="0"/>
            </a:rPr>
            <a:t>Step 5</a:t>
          </a:r>
        </a:p>
      </dgm:t>
    </dgm:pt>
    <dgm:pt modelId="{7D3D1062-304E-44CF-9120-F9C1F5B64DE8}" type="parTrans" cxnId="{85E7A90E-736D-47AF-87E1-2A5770570CE3}">
      <dgm:prSet/>
      <dgm:spPr/>
      <dgm:t>
        <a:bodyPr/>
        <a:lstStyle/>
        <a:p>
          <a:endParaRPr lang="en-US" sz="4400"/>
        </a:p>
      </dgm:t>
    </dgm:pt>
    <dgm:pt modelId="{FFD43717-3DAD-46D7-B8DC-3C6453137EE2}" type="sibTrans" cxnId="{85E7A90E-736D-47AF-87E1-2A5770570CE3}">
      <dgm:prSet/>
      <dgm:spPr/>
      <dgm:t>
        <a:bodyPr/>
        <a:lstStyle/>
        <a:p>
          <a:endParaRPr lang="en-US" sz="4400"/>
        </a:p>
      </dgm:t>
    </dgm:pt>
    <dgm:pt modelId="{1160A26A-F09E-40B1-8F4F-D31D4869CA46}">
      <dgm:prSet phldrT="[Text]" custT="1"/>
      <dgm:spPr/>
      <dgm:t>
        <a:bodyPr/>
        <a:lstStyle/>
        <a:p>
          <a:r>
            <a:rPr lang="en-US" sz="2000" dirty="0">
              <a:latin typeface="Century Gothic" panose="020B0502020202020204" pitchFamily="34" charset="0"/>
            </a:rPr>
            <a:t>District launch and identify PPAs </a:t>
          </a:r>
        </a:p>
      </dgm:t>
    </dgm:pt>
    <dgm:pt modelId="{AF0FD001-2CA8-4F94-B0CD-8F9B2C1A1241}" type="parTrans" cxnId="{23040E8C-E20D-47A0-BE1A-99E7DD700CD7}">
      <dgm:prSet/>
      <dgm:spPr/>
      <dgm:t>
        <a:bodyPr/>
        <a:lstStyle/>
        <a:p>
          <a:endParaRPr lang="en-US" sz="4400"/>
        </a:p>
      </dgm:t>
    </dgm:pt>
    <dgm:pt modelId="{D192AF26-5714-407E-B4C8-86D527C3FE0B}" type="sibTrans" cxnId="{23040E8C-E20D-47A0-BE1A-99E7DD700CD7}">
      <dgm:prSet/>
      <dgm:spPr/>
      <dgm:t>
        <a:bodyPr/>
        <a:lstStyle/>
        <a:p>
          <a:endParaRPr lang="en-US" sz="4400"/>
        </a:p>
      </dgm:t>
    </dgm:pt>
    <dgm:pt modelId="{676E4E2C-C85B-49CC-BE8E-78B6E39F6979}">
      <dgm:prSet phldrT="[Text]" custT="1"/>
      <dgm:spPr/>
      <dgm:t>
        <a:bodyPr/>
        <a:lstStyle/>
        <a:p>
          <a:r>
            <a:rPr lang="en-US" sz="2000" dirty="0">
              <a:latin typeface="Century Gothic" panose="020B0502020202020204" pitchFamily="34" charset="0"/>
            </a:rPr>
            <a:t>Identify venues </a:t>
          </a:r>
        </a:p>
      </dgm:t>
    </dgm:pt>
    <dgm:pt modelId="{7FEF2AB5-3527-440E-AE7D-35CAB74ABB64}" type="parTrans" cxnId="{AD1E1D19-2BD3-4F81-A602-236C8427B5BF}">
      <dgm:prSet/>
      <dgm:spPr/>
      <dgm:t>
        <a:bodyPr/>
        <a:lstStyle/>
        <a:p>
          <a:endParaRPr lang="en-US" sz="4400"/>
        </a:p>
      </dgm:t>
    </dgm:pt>
    <dgm:pt modelId="{3D683C95-6FDD-43C6-AB60-FF61894DE79E}" type="sibTrans" cxnId="{AD1E1D19-2BD3-4F81-A602-236C8427B5BF}">
      <dgm:prSet/>
      <dgm:spPr/>
      <dgm:t>
        <a:bodyPr/>
        <a:lstStyle/>
        <a:p>
          <a:endParaRPr lang="en-US" sz="4400"/>
        </a:p>
      </dgm:t>
    </dgm:pt>
    <dgm:pt modelId="{8656FA0A-870A-4CD1-87DE-1E857DC7C1B0}">
      <dgm:prSet phldrT="[Text]" custT="1"/>
      <dgm:spPr/>
      <dgm:t>
        <a:bodyPr/>
        <a:lstStyle/>
        <a:p>
          <a:r>
            <a:rPr lang="en-US" sz="2000" dirty="0">
              <a:latin typeface="Century Gothic" panose="020B0502020202020204" pitchFamily="34" charset="0"/>
            </a:rPr>
            <a:t>Visit and map venues </a:t>
          </a:r>
        </a:p>
      </dgm:t>
    </dgm:pt>
    <dgm:pt modelId="{3898D1CF-7671-4B81-A605-3C6A942D7B85}" type="parTrans" cxnId="{EE8FB71C-9C93-49DF-9CF6-8A3B2EA3F5B3}">
      <dgm:prSet/>
      <dgm:spPr/>
      <dgm:t>
        <a:bodyPr/>
        <a:lstStyle/>
        <a:p>
          <a:endParaRPr lang="en-US" sz="4400"/>
        </a:p>
      </dgm:t>
    </dgm:pt>
    <dgm:pt modelId="{77A6292B-383F-47AC-ACAE-0CF8CF46816F}" type="sibTrans" cxnId="{EE8FB71C-9C93-49DF-9CF6-8A3B2EA3F5B3}">
      <dgm:prSet/>
      <dgm:spPr/>
      <dgm:t>
        <a:bodyPr/>
        <a:lstStyle/>
        <a:p>
          <a:endParaRPr lang="en-US" sz="4400"/>
        </a:p>
      </dgm:t>
    </dgm:pt>
    <dgm:pt modelId="{AD3997B1-5B35-4E17-A4C8-B6F94C1F0B9E}">
      <dgm:prSet phldrT="[Text]" custT="1"/>
      <dgm:spPr/>
      <dgm:t>
        <a:bodyPr/>
        <a:lstStyle/>
        <a:p>
          <a:r>
            <a:rPr lang="en-US" sz="2000" dirty="0">
              <a:latin typeface="Century Gothic" panose="020B0502020202020204" pitchFamily="34" charset="0"/>
            </a:rPr>
            <a:t>Conduct biobehavioral survey  </a:t>
          </a:r>
        </a:p>
      </dgm:t>
    </dgm:pt>
    <dgm:pt modelId="{F90A8CBD-8AB8-4F94-BE0D-0B97443C2C55}" type="parTrans" cxnId="{7062F271-114D-4EDB-84BC-7BC7A204B80A}">
      <dgm:prSet/>
      <dgm:spPr/>
      <dgm:t>
        <a:bodyPr/>
        <a:lstStyle/>
        <a:p>
          <a:endParaRPr lang="en-US" sz="4400"/>
        </a:p>
      </dgm:t>
    </dgm:pt>
    <dgm:pt modelId="{6B5C6899-3915-43E6-837B-40989AA5EECB}" type="sibTrans" cxnId="{7062F271-114D-4EDB-84BC-7BC7A204B80A}">
      <dgm:prSet/>
      <dgm:spPr/>
      <dgm:t>
        <a:bodyPr/>
        <a:lstStyle/>
        <a:p>
          <a:endParaRPr lang="en-US" sz="4400"/>
        </a:p>
      </dgm:t>
    </dgm:pt>
    <dgm:pt modelId="{BDBF3E85-0191-41CF-94A0-27D25837196E}">
      <dgm:prSet phldrT="[Text]" custT="1"/>
      <dgm:spPr/>
      <dgm:t>
        <a:bodyPr/>
        <a:lstStyle/>
        <a:p>
          <a:r>
            <a:rPr lang="en-US" sz="2000" dirty="0">
              <a:latin typeface="Century Gothic" panose="020B0502020202020204" pitchFamily="34" charset="0"/>
            </a:rPr>
            <a:t>Feedback and data use workshop</a:t>
          </a:r>
        </a:p>
      </dgm:t>
    </dgm:pt>
    <dgm:pt modelId="{CC6883AA-FCD1-4997-8BC2-AAD32F99C7B2}" type="parTrans" cxnId="{7A52AFEA-5C6B-40C8-A79C-3B8B79CA4DF3}">
      <dgm:prSet/>
      <dgm:spPr/>
      <dgm:t>
        <a:bodyPr/>
        <a:lstStyle/>
        <a:p>
          <a:endParaRPr lang="en-US" sz="4400"/>
        </a:p>
      </dgm:t>
    </dgm:pt>
    <dgm:pt modelId="{8E07EFEA-B514-4811-9EF6-165227BA9976}" type="sibTrans" cxnId="{7A52AFEA-5C6B-40C8-A79C-3B8B79CA4DF3}">
      <dgm:prSet/>
      <dgm:spPr/>
      <dgm:t>
        <a:bodyPr/>
        <a:lstStyle/>
        <a:p>
          <a:endParaRPr lang="en-US" sz="4400"/>
        </a:p>
      </dgm:t>
    </dgm:pt>
    <dgm:pt modelId="{E54F2C1F-15DA-40EA-88A2-01B8BABCEACA}" type="pres">
      <dgm:prSet presAssocID="{BFEBC10B-AA7D-4966-B0FC-61002B9E11D2}" presName="Name0" presStyleCnt="0">
        <dgm:presLayoutVars>
          <dgm:dir/>
          <dgm:animLvl val="lvl"/>
          <dgm:resizeHandles/>
        </dgm:presLayoutVars>
      </dgm:prSet>
      <dgm:spPr/>
    </dgm:pt>
    <dgm:pt modelId="{ADA7CEC1-8574-4752-B5AF-166623BBBA00}" type="pres">
      <dgm:prSet presAssocID="{0129295F-4B14-4349-8DDD-B0322D8A16D5}" presName="linNode" presStyleCnt="0"/>
      <dgm:spPr/>
    </dgm:pt>
    <dgm:pt modelId="{2940E24A-8828-4DC5-86C2-AD503CAAE68B}" type="pres">
      <dgm:prSet presAssocID="{0129295F-4B14-4349-8DDD-B0322D8A16D5}" presName="parentShp" presStyleLbl="node1" presStyleIdx="0" presStyleCnt="5">
        <dgm:presLayoutVars>
          <dgm:bulletEnabled val="1"/>
        </dgm:presLayoutVars>
      </dgm:prSet>
      <dgm:spPr/>
    </dgm:pt>
    <dgm:pt modelId="{B5B67F55-E2EF-462B-9387-725B6A0D848E}" type="pres">
      <dgm:prSet presAssocID="{0129295F-4B14-4349-8DDD-B0322D8A16D5}" presName="childShp" presStyleLbl="bgAccFollowNode1" presStyleIdx="0" presStyleCnt="5">
        <dgm:presLayoutVars>
          <dgm:bulletEnabled val="1"/>
        </dgm:presLayoutVars>
      </dgm:prSet>
      <dgm:spPr/>
    </dgm:pt>
    <dgm:pt modelId="{BE8ABFC4-69B1-48EB-BC77-AE03ECCB7059}" type="pres">
      <dgm:prSet presAssocID="{FD041B1C-356F-49A2-AC03-FA5AFADFD409}" presName="spacing" presStyleCnt="0"/>
      <dgm:spPr/>
    </dgm:pt>
    <dgm:pt modelId="{60F9F7F9-C0E0-48FA-A4CA-173B4D13F9E0}" type="pres">
      <dgm:prSet presAssocID="{4350EBAF-3A7B-4F00-88BE-FCD6ACDCB286}" presName="linNode" presStyleCnt="0"/>
      <dgm:spPr/>
    </dgm:pt>
    <dgm:pt modelId="{B4599276-1162-48C4-AAE2-8F7E842CAEBD}" type="pres">
      <dgm:prSet presAssocID="{4350EBAF-3A7B-4F00-88BE-FCD6ACDCB286}" presName="parentShp" presStyleLbl="node1" presStyleIdx="1" presStyleCnt="5">
        <dgm:presLayoutVars>
          <dgm:bulletEnabled val="1"/>
        </dgm:presLayoutVars>
      </dgm:prSet>
      <dgm:spPr/>
    </dgm:pt>
    <dgm:pt modelId="{A1941F52-1329-4D4A-901F-4DA0AC5B1CA5}" type="pres">
      <dgm:prSet presAssocID="{4350EBAF-3A7B-4F00-88BE-FCD6ACDCB286}" presName="childShp" presStyleLbl="bgAccFollowNode1" presStyleIdx="1" presStyleCnt="5">
        <dgm:presLayoutVars>
          <dgm:bulletEnabled val="1"/>
        </dgm:presLayoutVars>
      </dgm:prSet>
      <dgm:spPr/>
    </dgm:pt>
    <dgm:pt modelId="{E0AC66B1-9BCF-4DFD-AB1C-BE00A38ED522}" type="pres">
      <dgm:prSet presAssocID="{87F75CA2-55BF-4F90-8A34-CFDB372F93DF}" presName="spacing" presStyleCnt="0"/>
      <dgm:spPr/>
    </dgm:pt>
    <dgm:pt modelId="{E6356D5E-B8AB-4F2D-A428-FC546EAC3D70}" type="pres">
      <dgm:prSet presAssocID="{9CDE3D96-320D-4E09-9A78-9769A0E4D46D}" presName="linNode" presStyleCnt="0"/>
      <dgm:spPr/>
    </dgm:pt>
    <dgm:pt modelId="{67E87B69-6F2F-4D0D-B738-07BEB3016BB4}" type="pres">
      <dgm:prSet presAssocID="{9CDE3D96-320D-4E09-9A78-9769A0E4D46D}" presName="parentShp" presStyleLbl="node1" presStyleIdx="2" presStyleCnt="5">
        <dgm:presLayoutVars>
          <dgm:bulletEnabled val="1"/>
        </dgm:presLayoutVars>
      </dgm:prSet>
      <dgm:spPr/>
    </dgm:pt>
    <dgm:pt modelId="{81F114A0-AB5A-4310-BD7F-1DBE56272B53}" type="pres">
      <dgm:prSet presAssocID="{9CDE3D96-320D-4E09-9A78-9769A0E4D46D}" presName="childShp" presStyleLbl="bgAccFollowNode1" presStyleIdx="2" presStyleCnt="5">
        <dgm:presLayoutVars>
          <dgm:bulletEnabled val="1"/>
        </dgm:presLayoutVars>
      </dgm:prSet>
      <dgm:spPr/>
    </dgm:pt>
    <dgm:pt modelId="{D302A573-2D45-4921-8539-5F46CA81CEE2}" type="pres">
      <dgm:prSet presAssocID="{473A7F8E-EF0E-472C-870F-E5810A0ECDE9}" presName="spacing" presStyleCnt="0"/>
      <dgm:spPr/>
    </dgm:pt>
    <dgm:pt modelId="{197935D3-91A6-46CE-8CC1-1229E363D6FF}" type="pres">
      <dgm:prSet presAssocID="{06CFFD3A-A6A7-4A86-A898-68546A728A52}" presName="linNode" presStyleCnt="0"/>
      <dgm:spPr/>
    </dgm:pt>
    <dgm:pt modelId="{2AB33E84-6A97-4CF3-BAB5-CD46194AC5BA}" type="pres">
      <dgm:prSet presAssocID="{06CFFD3A-A6A7-4A86-A898-68546A728A52}" presName="parentShp" presStyleLbl="node1" presStyleIdx="3" presStyleCnt="5">
        <dgm:presLayoutVars>
          <dgm:bulletEnabled val="1"/>
        </dgm:presLayoutVars>
      </dgm:prSet>
      <dgm:spPr/>
    </dgm:pt>
    <dgm:pt modelId="{F56D125B-A471-4702-8EDA-8A8F7538FB5E}" type="pres">
      <dgm:prSet presAssocID="{06CFFD3A-A6A7-4A86-A898-68546A728A52}" presName="childShp" presStyleLbl="bgAccFollowNode1" presStyleIdx="3" presStyleCnt="5">
        <dgm:presLayoutVars>
          <dgm:bulletEnabled val="1"/>
        </dgm:presLayoutVars>
      </dgm:prSet>
      <dgm:spPr/>
    </dgm:pt>
    <dgm:pt modelId="{AE0E3272-D71A-4694-935B-3217C9937ACD}" type="pres">
      <dgm:prSet presAssocID="{61ED4904-4887-4950-AF01-DC8CCBEB2D86}" presName="spacing" presStyleCnt="0"/>
      <dgm:spPr/>
    </dgm:pt>
    <dgm:pt modelId="{896D61C7-B2B7-4BB1-BA89-953B415F66AC}" type="pres">
      <dgm:prSet presAssocID="{FA10295F-2B13-484A-A167-C80C4DE5CE19}" presName="linNode" presStyleCnt="0"/>
      <dgm:spPr/>
    </dgm:pt>
    <dgm:pt modelId="{9E6893FA-D36D-45C4-B149-E426EE9F04A3}" type="pres">
      <dgm:prSet presAssocID="{FA10295F-2B13-484A-A167-C80C4DE5CE19}" presName="parentShp" presStyleLbl="node1" presStyleIdx="4" presStyleCnt="5">
        <dgm:presLayoutVars>
          <dgm:bulletEnabled val="1"/>
        </dgm:presLayoutVars>
      </dgm:prSet>
      <dgm:spPr/>
    </dgm:pt>
    <dgm:pt modelId="{563A6B48-4C3D-4567-B450-727419F53696}" type="pres">
      <dgm:prSet presAssocID="{FA10295F-2B13-484A-A167-C80C4DE5CE19}" presName="childShp" presStyleLbl="bgAccFollowNode1" presStyleIdx="4" presStyleCnt="5">
        <dgm:presLayoutVars>
          <dgm:bulletEnabled val="1"/>
        </dgm:presLayoutVars>
      </dgm:prSet>
      <dgm:spPr/>
    </dgm:pt>
  </dgm:ptLst>
  <dgm:cxnLst>
    <dgm:cxn modelId="{F02DFE06-FC23-4374-9206-7FAB9339F02D}" srcId="{BFEBC10B-AA7D-4966-B0FC-61002B9E11D2}" destId="{0129295F-4B14-4349-8DDD-B0322D8A16D5}" srcOrd="0" destOrd="0" parTransId="{64975EBA-9234-4EEA-9907-2F3BB110A2F0}" sibTransId="{FD041B1C-356F-49A2-AC03-FA5AFADFD409}"/>
    <dgm:cxn modelId="{85E7A90E-736D-47AF-87E1-2A5770570CE3}" srcId="{BFEBC10B-AA7D-4966-B0FC-61002B9E11D2}" destId="{FA10295F-2B13-484A-A167-C80C4DE5CE19}" srcOrd="4" destOrd="0" parTransId="{7D3D1062-304E-44CF-9120-F9C1F5B64DE8}" sibTransId="{FFD43717-3DAD-46D7-B8DC-3C6453137EE2}"/>
    <dgm:cxn modelId="{AD1E1D19-2BD3-4F81-A602-236C8427B5BF}" srcId="{4350EBAF-3A7B-4F00-88BE-FCD6ACDCB286}" destId="{676E4E2C-C85B-49CC-BE8E-78B6E39F6979}" srcOrd="0" destOrd="0" parTransId="{7FEF2AB5-3527-440E-AE7D-35CAB74ABB64}" sibTransId="{3D683C95-6FDD-43C6-AB60-FF61894DE79E}"/>
    <dgm:cxn modelId="{E8638A1B-C567-4E75-A355-EBDA066BE9D3}" type="presOf" srcId="{676E4E2C-C85B-49CC-BE8E-78B6E39F6979}" destId="{A1941F52-1329-4D4A-901F-4DA0AC5B1CA5}" srcOrd="0" destOrd="0" presId="urn:microsoft.com/office/officeart/2005/8/layout/vList6"/>
    <dgm:cxn modelId="{EE8FB71C-9C93-49DF-9CF6-8A3B2EA3F5B3}" srcId="{9CDE3D96-320D-4E09-9A78-9769A0E4D46D}" destId="{8656FA0A-870A-4CD1-87DE-1E857DC7C1B0}" srcOrd="0" destOrd="0" parTransId="{3898D1CF-7671-4B81-A605-3C6A942D7B85}" sibTransId="{77A6292B-383F-47AC-ACAE-0CF8CF46816F}"/>
    <dgm:cxn modelId="{62F95A1D-E9EC-4ABA-B680-80F6375CE811}" srcId="{BFEBC10B-AA7D-4966-B0FC-61002B9E11D2}" destId="{9CDE3D96-320D-4E09-9A78-9769A0E4D46D}" srcOrd="2" destOrd="0" parTransId="{530AD26A-1316-44C0-9E8E-D3AE87F0835D}" sibTransId="{473A7F8E-EF0E-472C-870F-E5810A0ECDE9}"/>
    <dgm:cxn modelId="{B4F0CB1E-7A2D-4AE2-9293-74205D377A2A}" type="presOf" srcId="{06CFFD3A-A6A7-4A86-A898-68546A728A52}" destId="{2AB33E84-6A97-4CF3-BAB5-CD46194AC5BA}" srcOrd="0" destOrd="0" presId="urn:microsoft.com/office/officeart/2005/8/layout/vList6"/>
    <dgm:cxn modelId="{5272613A-4464-48A3-952B-986FE2CF59EF}" type="presOf" srcId="{FA10295F-2B13-484A-A167-C80C4DE5CE19}" destId="{9E6893FA-D36D-45C4-B149-E426EE9F04A3}" srcOrd="0" destOrd="0" presId="urn:microsoft.com/office/officeart/2005/8/layout/vList6"/>
    <dgm:cxn modelId="{B389A140-6660-4212-BA62-5C09FDED50D5}" srcId="{BFEBC10B-AA7D-4966-B0FC-61002B9E11D2}" destId="{4350EBAF-3A7B-4F00-88BE-FCD6ACDCB286}" srcOrd="1" destOrd="0" parTransId="{B8755B3D-D842-4E6D-9DA1-5CDFCF6F771F}" sibTransId="{87F75CA2-55BF-4F90-8A34-CFDB372F93DF}"/>
    <dgm:cxn modelId="{42B38866-3116-47DD-AD17-B2033483C2A1}" type="presOf" srcId="{4350EBAF-3A7B-4F00-88BE-FCD6ACDCB286}" destId="{B4599276-1162-48C4-AAE2-8F7E842CAEBD}" srcOrd="0" destOrd="0" presId="urn:microsoft.com/office/officeart/2005/8/layout/vList6"/>
    <dgm:cxn modelId="{0DEE8348-CD0D-4497-92A0-B5CEDB28B243}" type="presOf" srcId="{8656FA0A-870A-4CD1-87DE-1E857DC7C1B0}" destId="{81F114A0-AB5A-4310-BD7F-1DBE56272B53}" srcOrd="0" destOrd="0" presId="urn:microsoft.com/office/officeart/2005/8/layout/vList6"/>
    <dgm:cxn modelId="{25D5B849-0FC2-44E3-8B45-917DDA816E94}" type="presOf" srcId="{BDBF3E85-0191-41CF-94A0-27D25837196E}" destId="{563A6B48-4C3D-4567-B450-727419F53696}" srcOrd="0" destOrd="0" presId="urn:microsoft.com/office/officeart/2005/8/layout/vList6"/>
    <dgm:cxn modelId="{12191F4A-7119-4FD2-AE59-404353B1A326}" type="presOf" srcId="{AD3997B1-5B35-4E17-A4C8-B6F94C1F0B9E}" destId="{F56D125B-A471-4702-8EDA-8A8F7538FB5E}" srcOrd="0" destOrd="0" presId="urn:microsoft.com/office/officeart/2005/8/layout/vList6"/>
    <dgm:cxn modelId="{7062F271-114D-4EDB-84BC-7BC7A204B80A}" srcId="{06CFFD3A-A6A7-4A86-A898-68546A728A52}" destId="{AD3997B1-5B35-4E17-A4C8-B6F94C1F0B9E}" srcOrd="0" destOrd="0" parTransId="{F90A8CBD-8AB8-4F94-BE0D-0B97443C2C55}" sibTransId="{6B5C6899-3915-43E6-837B-40989AA5EECB}"/>
    <dgm:cxn modelId="{23040E8C-E20D-47A0-BE1A-99E7DD700CD7}" srcId="{0129295F-4B14-4349-8DDD-B0322D8A16D5}" destId="{1160A26A-F09E-40B1-8F4F-D31D4869CA46}" srcOrd="0" destOrd="0" parTransId="{AF0FD001-2CA8-4F94-B0CD-8F9B2C1A1241}" sibTransId="{D192AF26-5714-407E-B4C8-86D527C3FE0B}"/>
    <dgm:cxn modelId="{FD49198C-A545-4F5E-BAAE-AE52127CAC71}" type="presOf" srcId="{0129295F-4B14-4349-8DDD-B0322D8A16D5}" destId="{2940E24A-8828-4DC5-86C2-AD503CAAE68B}" srcOrd="0" destOrd="0" presId="urn:microsoft.com/office/officeart/2005/8/layout/vList6"/>
    <dgm:cxn modelId="{9B2BA29C-A92F-466C-9281-831D5DBF95A6}" type="presOf" srcId="{1160A26A-F09E-40B1-8F4F-D31D4869CA46}" destId="{B5B67F55-E2EF-462B-9387-725B6A0D848E}" srcOrd="0" destOrd="0" presId="urn:microsoft.com/office/officeart/2005/8/layout/vList6"/>
    <dgm:cxn modelId="{20FE58CB-C09B-4334-B7FD-873DEF72BE7C}" type="presOf" srcId="{BFEBC10B-AA7D-4966-B0FC-61002B9E11D2}" destId="{E54F2C1F-15DA-40EA-88A2-01B8BABCEACA}" srcOrd="0" destOrd="0" presId="urn:microsoft.com/office/officeart/2005/8/layout/vList6"/>
    <dgm:cxn modelId="{F2F04DD0-9362-4FE2-B429-7F788F264C9D}" srcId="{BFEBC10B-AA7D-4966-B0FC-61002B9E11D2}" destId="{06CFFD3A-A6A7-4A86-A898-68546A728A52}" srcOrd="3" destOrd="0" parTransId="{7549EA05-BC09-42C6-9E59-86D76360D12B}" sibTransId="{61ED4904-4887-4950-AF01-DC8CCBEB2D86}"/>
    <dgm:cxn modelId="{66EE2CE7-33A5-4EB0-AD12-6FE653E25316}" type="presOf" srcId="{9CDE3D96-320D-4E09-9A78-9769A0E4D46D}" destId="{67E87B69-6F2F-4D0D-B738-07BEB3016BB4}" srcOrd="0" destOrd="0" presId="urn:microsoft.com/office/officeart/2005/8/layout/vList6"/>
    <dgm:cxn modelId="{7A52AFEA-5C6B-40C8-A79C-3B8B79CA4DF3}" srcId="{FA10295F-2B13-484A-A167-C80C4DE5CE19}" destId="{BDBF3E85-0191-41CF-94A0-27D25837196E}" srcOrd="0" destOrd="0" parTransId="{CC6883AA-FCD1-4997-8BC2-AAD32F99C7B2}" sibTransId="{8E07EFEA-B514-4811-9EF6-165227BA9976}"/>
    <dgm:cxn modelId="{25F9F0BF-D54F-4F53-BE85-DB55FE856062}" type="presParOf" srcId="{E54F2C1F-15DA-40EA-88A2-01B8BABCEACA}" destId="{ADA7CEC1-8574-4752-B5AF-166623BBBA00}" srcOrd="0" destOrd="0" presId="urn:microsoft.com/office/officeart/2005/8/layout/vList6"/>
    <dgm:cxn modelId="{63ABF3A8-66AC-416A-9B5B-AF67EA0FB259}" type="presParOf" srcId="{ADA7CEC1-8574-4752-B5AF-166623BBBA00}" destId="{2940E24A-8828-4DC5-86C2-AD503CAAE68B}" srcOrd="0" destOrd="0" presId="urn:microsoft.com/office/officeart/2005/8/layout/vList6"/>
    <dgm:cxn modelId="{4596293D-37C0-456E-A374-685D061A8F57}" type="presParOf" srcId="{ADA7CEC1-8574-4752-B5AF-166623BBBA00}" destId="{B5B67F55-E2EF-462B-9387-725B6A0D848E}" srcOrd="1" destOrd="0" presId="urn:microsoft.com/office/officeart/2005/8/layout/vList6"/>
    <dgm:cxn modelId="{27336AED-E70A-40F5-9AA6-4272695E33B9}" type="presParOf" srcId="{E54F2C1F-15DA-40EA-88A2-01B8BABCEACA}" destId="{BE8ABFC4-69B1-48EB-BC77-AE03ECCB7059}" srcOrd="1" destOrd="0" presId="urn:microsoft.com/office/officeart/2005/8/layout/vList6"/>
    <dgm:cxn modelId="{6EB6F868-A17E-410F-9D62-EB7191BC8989}" type="presParOf" srcId="{E54F2C1F-15DA-40EA-88A2-01B8BABCEACA}" destId="{60F9F7F9-C0E0-48FA-A4CA-173B4D13F9E0}" srcOrd="2" destOrd="0" presId="urn:microsoft.com/office/officeart/2005/8/layout/vList6"/>
    <dgm:cxn modelId="{E07FC705-FA7F-4BC8-B253-51EA31F527E1}" type="presParOf" srcId="{60F9F7F9-C0E0-48FA-A4CA-173B4D13F9E0}" destId="{B4599276-1162-48C4-AAE2-8F7E842CAEBD}" srcOrd="0" destOrd="0" presId="urn:microsoft.com/office/officeart/2005/8/layout/vList6"/>
    <dgm:cxn modelId="{88438BE0-B5FC-4AA7-A624-120FEE635758}" type="presParOf" srcId="{60F9F7F9-C0E0-48FA-A4CA-173B4D13F9E0}" destId="{A1941F52-1329-4D4A-901F-4DA0AC5B1CA5}" srcOrd="1" destOrd="0" presId="urn:microsoft.com/office/officeart/2005/8/layout/vList6"/>
    <dgm:cxn modelId="{5DD4759B-DC59-4824-B9CC-6356E2C34AB2}" type="presParOf" srcId="{E54F2C1F-15DA-40EA-88A2-01B8BABCEACA}" destId="{E0AC66B1-9BCF-4DFD-AB1C-BE00A38ED522}" srcOrd="3" destOrd="0" presId="urn:microsoft.com/office/officeart/2005/8/layout/vList6"/>
    <dgm:cxn modelId="{A05B86FD-86D0-4B4B-AA9B-CD24174ED351}" type="presParOf" srcId="{E54F2C1F-15DA-40EA-88A2-01B8BABCEACA}" destId="{E6356D5E-B8AB-4F2D-A428-FC546EAC3D70}" srcOrd="4" destOrd="0" presId="urn:microsoft.com/office/officeart/2005/8/layout/vList6"/>
    <dgm:cxn modelId="{B8E06EFC-F82F-4FD3-9E04-B6C1F70241EB}" type="presParOf" srcId="{E6356D5E-B8AB-4F2D-A428-FC546EAC3D70}" destId="{67E87B69-6F2F-4D0D-B738-07BEB3016BB4}" srcOrd="0" destOrd="0" presId="urn:microsoft.com/office/officeart/2005/8/layout/vList6"/>
    <dgm:cxn modelId="{8302D434-362D-4775-B5E6-9C6498E10F6B}" type="presParOf" srcId="{E6356D5E-B8AB-4F2D-A428-FC546EAC3D70}" destId="{81F114A0-AB5A-4310-BD7F-1DBE56272B53}" srcOrd="1" destOrd="0" presId="urn:microsoft.com/office/officeart/2005/8/layout/vList6"/>
    <dgm:cxn modelId="{B735B542-2AEB-48D4-A8F6-EDC8626FA1DC}" type="presParOf" srcId="{E54F2C1F-15DA-40EA-88A2-01B8BABCEACA}" destId="{D302A573-2D45-4921-8539-5F46CA81CEE2}" srcOrd="5" destOrd="0" presId="urn:microsoft.com/office/officeart/2005/8/layout/vList6"/>
    <dgm:cxn modelId="{A9A84CF8-CEC2-4146-9D8D-D9E5AC2168F0}" type="presParOf" srcId="{E54F2C1F-15DA-40EA-88A2-01B8BABCEACA}" destId="{197935D3-91A6-46CE-8CC1-1229E363D6FF}" srcOrd="6" destOrd="0" presId="urn:microsoft.com/office/officeart/2005/8/layout/vList6"/>
    <dgm:cxn modelId="{E2D12C20-DF83-4375-A4C5-D14A5641FF29}" type="presParOf" srcId="{197935D3-91A6-46CE-8CC1-1229E363D6FF}" destId="{2AB33E84-6A97-4CF3-BAB5-CD46194AC5BA}" srcOrd="0" destOrd="0" presId="urn:microsoft.com/office/officeart/2005/8/layout/vList6"/>
    <dgm:cxn modelId="{4A35B0E3-B2BC-4D2B-BE58-3A80C8839219}" type="presParOf" srcId="{197935D3-91A6-46CE-8CC1-1229E363D6FF}" destId="{F56D125B-A471-4702-8EDA-8A8F7538FB5E}" srcOrd="1" destOrd="0" presId="urn:microsoft.com/office/officeart/2005/8/layout/vList6"/>
    <dgm:cxn modelId="{1AFE0F83-87F7-427D-92FB-65FD99F11690}" type="presParOf" srcId="{E54F2C1F-15DA-40EA-88A2-01B8BABCEACA}" destId="{AE0E3272-D71A-4694-935B-3217C9937ACD}" srcOrd="7" destOrd="0" presId="urn:microsoft.com/office/officeart/2005/8/layout/vList6"/>
    <dgm:cxn modelId="{CE7E447C-7F52-4D29-B2CF-97363A503B35}" type="presParOf" srcId="{E54F2C1F-15DA-40EA-88A2-01B8BABCEACA}" destId="{896D61C7-B2B7-4BB1-BA89-953B415F66AC}" srcOrd="8" destOrd="0" presId="urn:microsoft.com/office/officeart/2005/8/layout/vList6"/>
    <dgm:cxn modelId="{590A35FE-A058-4878-8727-8CB6CB616284}" type="presParOf" srcId="{896D61C7-B2B7-4BB1-BA89-953B415F66AC}" destId="{9E6893FA-D36D-45C4-B149-E426EE9F04A3}" srcOrd="0" destOrd="0" presId="urn:microsoft.com/office/officeart/2005/8/layout/vList6"/>
    <dgm:cxn modelId="{7A37E6F4-836A-4896-A0A0-BB3591436597}" type="presParOf" srcId="{896D61C7-B2B7-4BB1-BA89-953B415F66AC}" destId="{563A6B48-4C3D-4567-B450-727419F5369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A25A5-0D0A-46E9-8DB3-199152617288}">
      <dsp:nvSpPr>
        <dsp:cNvPr id="0" name=""/>
        <dsp:cNvSpPr/>
      </dsp:nvSpPr>
      <dsp:spPr>
        <a:xfrm rot="5400000">
          <a:off x="565780" y="1315469"/>
          <a:ext cx="1140739" cy="1298691"/>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3441F2-BA17-49F2-AB29-A315356A468C}">
      <dsp:nvSpPr>
        <dsp:cNvPr id="0" name=""/>
        <dsp:cNvSpPr/>
      </dsp:nvSpPr>
      <dsp:spPr>
        <a:xfrm>
          <a:off x="263553" y="50936"/>
          <a:ext cx="1920334" cy="134417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Know the local epidemic</a:t>
          </a:r>
        </a:p>
      </dsp:txBody>
      <dsp:txXfrm>
        <a:off x="329182" y="116565"/>
        <a:ext cx="1789076" cy="1212913"/>
      </dsp:txXfrm>
    </dsp:sp>
    <dsp:sp modelId="{75800F33-9593-437B-B36D-CF97818E7D43}">
      <dsp:nvSpPr>
        <dsp:cNvPr id="0" name=""/>
        <dsp:cNvSpPr/>
      </dsp:nvSpPr>
      <dsp:spPr>
        <a:xfrm>
          <a:off x="2360391" y="189900"/>
          <a:ext cx="5563278" cy="108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HIV prevalence</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Priority prevention areas</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Risk factors/proximate determinants </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Size estimates </a:t>
          </a:r>
        </a:p>
      </dsp:txBody>
      <dsp:txXfrm>
        <a:off x="2360391" y="189900"/>
        <a:ext cx="5563278" cy="1086418"/>
      </dsp:txXfrm>
    </dsp:sp>
    <dsp:sp modelId="{C1E06F8E-6852-4F71-94A3-B3C93B4700AC}">
      <dsp:nvSpPr>
        <dsp:cNvPr id="0" name=""/>
        <dsp:cNvSpPr/>
      </dsp:nvSpPr>
      <dsp:spPr>
        <a:xfrm rot="5400000">
          <a:off x="3073182" y="2825418"/>
          <a:ext cx="1140739" cy="1298691"/>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619F45-9605-479F-A10F-6F1377218646}">
      <dsp:nvSpPr>
        <dsp:cNvPr id="0" name=""/>
        <dsp:cNvSpPr/>
      </dsp:nvSpPr>
      <dsp:spPr>
        <a:xfrm>
          <a:off x="2770956" y="1560885"/>
          <a:ext cx="1920334" cy="1344171"/>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Assess the response</a:t>
          </a:r>
        </a:p>
      </dsp:txBody>
      <dsp:txXfrm>
        <a:off x="2836585" y="1626514"/>
        <a:ext cx="1789076" cy="1212913"/>
      </dsp:txXfrm>
    </dsp:sp>
    <dsp:sp modelId="{4372DC3B-9973-4E93-BCF1-6B165C086518}">
      <dsp:nvSpPr>
        <dsp:cNvPr id="0" name=""/>
        <dsp:cNvSpPr/>
      </dsp:nvSpPr>
      <dsp:spPr>
        <a:xfrm>
          <a:off x="4661423" y="1668180"/>
          <a:ext cx="3394993" cy="1086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Prevention and treatment cascades </a:t>
          </a:r>
        </a:p>
        <a:p>
          <a:pPr marL="171450" lvl="1" indent="-171450" algn="l" defTabSz="800100">
            <a:lnSpc>
              <a:spcPct val="90000"/>
            </a:lnSpc>
            <a:spcBef>
              <a:spcPct val="0"/>
            </a:spcBef>
            <a:spcAft>
              <a:spcPct val="15000"/>
            </a:spcAft>
            <a:buChar char="•"/>
          </a:pPr>
          <a:r>
            <a:rPr lang="en-US" sz="1800" kern="1200">
              <a:latin typeface="Century Gothic" panose="020B0502020202020204" pitchFamily="34" charset="0"/>
            </a:rPr>
            <a:t>Subgroup analysis*  </a:t>
          </a:r>
          <a:endParaRPr lang="en-US" sz="1800" kern="1200" dirty="0">
            <a:latin typeface="Century Gothic" panose="020B0502020202020204" pitchFamily="34" charset="0"/>
          </a:endParaRPr>
        </a:p>
      </dsp:txBody>
      <dsp:txXfrm>
        <a:off x="4661423" y="1668180"/>
        <a:ext cx="3394993" cy="1086418"/>
      </dsp:txXfrm>
    </dsp:sp>
    <dsp:sp modelId="{231FE730-3645-4696-8138-E8391D52D6F0}">
      <dsp:nvSpPr>
        <dsp:cNvPr id="0" name=""/>
        <dsp:cNvSpPr/>
      </dsp:nvSpPr>
      <dsp:spPr>
        <a:xfrm>
          <a:off x="4787571" y="3116239"/>
          <a:ext cx="2514504" cy="915004"/>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  Plan actions  </a:t>
          </a:r>
        </a:p>
      </dsp:txBody>
      <dsp:txXfrm>
        <a:off x="4832246" y="3160914"/>
        <a:ext cx="2425154" cy="82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EFC2A-A911-4469-ADEA-3EBACA9CF887}">
      <dsp:nvSpPr>
        <dsp:cNvPr id="0" name=""/>
        <dsp:cNvSpPr/>
      </dsp:nvSpPr>
      <dsp:spPr>
        <a:xfrm>
          <a:off x="1273589" y="-61597"/>
          <a:ext cx="3311798" cy="3311798"/>
        </a:xfrm>
        <a:prstGeom prst="circularArrow">
          <a:avLst>
            <a:gd name="adj1" fmla="val 4668"/>
            <a:gd name="adj2" fmla="val 272909"/>
            <a:gd name="adj3" fmla="val 13017078"/>
            <a:gd name="adj4" fmla="val 17905552"/>
            <a:gd name="adj5" fmla="val 484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AB535-5D29-431C-958B-7006459EA327}">
      <dsp:nvSpPr>
        <dsp:cNvPr id="0" name=""/>
        <dsp:cNvSpPr/>
      </dsp:nvSpPr>
      <dsp:spPr>
        <a:xfrm>
          <a:off x="1879564" y="382"/>
          <a:ext cx="2099848" cy="10499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entury Gothic" panose="020B0502020202020204" pitchFamily="34" charset="0"/>
            </a:rPr>
            <a:t>Geographic core areas</a:t>
          </a:r>
          <a:endParaRPr lang="en-US" sz="1900" kern="1200" dirty="0">
            <a:latin typeface="Century Gothic" panose="020B0502020202020204" pitchFamily="34" charset="0"/>
          </a:endParaRPr>
        </a:p>
      </dsp:txBody>
      <dsp:txXfrm>
        <a:off x="1930817" y="51635"/>
        <a:ext cx="1997342" cy="947418"/>
      </dsp:txXfrm>
    </dsp:sp>
    <dsp:sp modelId="{B598B24F-AAB6-4B7B-ADF3-D2A9BFA501EF}">
      <dsp:nvSpPr>
        <dsp:cNvPr id="0" name=""/>
        <dsp:cNvSpPr/>
      </dsp:nvSpPr>
      <dsp:spPr>
        <a:xfrm>
          <a:off x="3068720" y="1189537"/>
          <a:ext cx="2099848" cy="10499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entury Gothic" panose="020B0502020202020204" pitchFamily="34" charset="0"/>
            </a:rPr>
            <a:t>New partnership rates</a:t>
          </a:r>
          <a:endParaRPr lang="en-US" sz="1900" kern="1200" dirty="0">
            <a:latin typeface="Century Gothic" panose="020B0502020202020204" pitchFamily="34" charset="0"/>
          </a:endParaRPr>
        </a:p>
      </dsp:txBody>
      <dsp:txXfrm>
        <a:off x="3119973" y="1240790"/>
        <a:ext cx="1997342" cy="947418"/>
      </dsp:txXfrm>
    </dsp:sp>
    <dsp:sp modelId="{A3A0ADC7-91C6-47FF-AFF1-0562C7390735}">
      <dsp:nvSpPr>
        <dsp:cNvPr id="0" name=""/>
        <dsp:cNvSpPr/>
      </dsp:nvSpPr>
      <dsp:spPr>
        <a:xfrm>
          <a:off x="1879564" y="2378693"/>
          <a:ext cx="2099848" cy="10499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entury Gothic" panose="020B0502020202020204" pitchFamily="34" charset="0"/>
            </a:rPr>
            <a:t>Viral load</a:t>
          </a:r>
          <a:endParaRPr lang="en-US" sz="1900" kern="1200" dirty="0">
            <a:latin typeface="Century Gothic" panose="020B0502020202020204" pitchFamily="34" charset="0"/>
          </a:endParaRPr>
        </a:p>
      </dsp:txBody>
      <dsp:txXfrm>
        <a:off x="1930817" y="2429946"/>
        <a:ext cx="1997342" cy="947418"/>
      </dsp:txXfrm>
    </dsp:sp>
    <dsp:sp modelId="{49A2016F-AA09-4E9E-959F-3A410B852459}">
      <dsp:nvSpPr>
        <dsp:cNvPr id="0" name=""/>
        <dsp:cNvSpPr/>
      </dsp:nvSpPr>
      <dsp:spPr>
        <a:xfrm>
          <a:off x="690409" y="1189537"/>
          <a:ext cx="2099848" cy="10499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Century Gothic" panose="020B0502020202020204" pitchFamily="34" charset="0"/>
            </a:rPr>
            <a:t>Venue-based outreach</a:t>
          </a:r>
          <a:endParaRPr lang="en-US" sz="1900" kern="1200" dirty="0">
            <a:latin typeface="Century Gothic" panose="020B0502020202020204" pitchFamily="34" charset="0"/>
          </a:endParaRPr>
        </a:p>
      </dsp:txBody>
      <dsp:txXfrm>
        <a:off x="741662" y="1240790"/>
        <a:ext cx="1997342" cy="947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B5407-3E53-4075-9129-8AC26EAFA9C6}">
      <dsp:nvSpPr>
        <dsp:cNvPr id="0" name=""/>
        <dsp:cNvSpPr/>
      </dsp:nvSpPr>
      <dsp:spPr>
        <a:xfrm>
          <a:off x="588644" y="0"/>
          <a:ext cx="6671310" cy="39243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75B32-15E0-4D78-BD0A-96946C5D5F03}">
      <dsp:nvSpPr>
        <dsp:cNvPr id="0" name=""/>
        <dsp:cNvSpPr/>
      </dsp:nvSpPr>
      <dsp:spPr>
        <a:xfrm>
          <a:off x="1904" y="717252"/>
          <a:ext cx="2868379" cy="2489795"/>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Century Gothic" panose="020B0502020202020204" pitchFamily="34" charset="0"/>
            </a:rPr>
            <a:t>UNDERLYING DETERMINANTS</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Sociodemographic factors </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Structural factors / stigma</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 Health interventions  </a:t>
          </a:r>
        </a:p>
      </dsp:txBody>
      <dsp:txXfrm>
        <a:off x="123446" y="838794"/>
        <a:ext cx="2625295" cy="2246711"/>
      </dsp:txXfrm>
    </dsp:sp>
    <dsp:sp modelId="{DDD740B1-71D2-44F6-9D54-5A66C1D9D44D}">
      <dsp:nvSpPr>
        <dsp:cNvPr id="0" name=""/>
        <dsp:cNvSpPr/>
      </dsp:nvSpPr>
      <dsp:spPr>
        <a:xfrm>
          <a:off x="3140462" y="717252"/>
          <a:ext cx="2747188" cy="2489795"/>
        </a:xfrm>
        <a:prstGeom prst="roundRec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Century Gothic" panose="020B0502020202020204" pitchFamily="34" charset="0"/>
            </a:rPr>
            <a:t>PROXIMATE DETERMINANTS</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Partnership rates </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Needle sharing  </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Condom use and anal sex </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Concurrent STI* </a:t>
          </a:r>
        </a:p>
        <a:p>
          <a:pPr marL="171450" lvl="1" indent="-171450" algn="l" defTabSz="800100">
            <a:lnSpc>
              <a:spcPct val="90000"/>
            </a:lnSpc>
            <a:spcBef>
              <a:spcPct val="0"/>
            </a:spcBef>
            <a:spcAft>
              <a:spcPct val="15000"/>
            </a:spcAft>
            <a:buChar char="•"/>
          </a:pPr>
          <a:r>
            <a:rPr lang="en-US" sz="1800" kern="1200" dirty="0">
              <a:latin typeface="Century Gothic" panose="020B0502020202020204" pitchFamily="34" charset="0"/>
            </a:rPr>
            <a:t>ART**/viral load</a:t>
          </a:r>
        </a:p>
      </dsp:txBody>
      <dsp:txXfrm>
        <a:off x="3262004" y="838794"/>
        <a:ext cx="2504104" cy="2246711"/>
      </dsp:txXfrm>
    </dsp:sp>
    <dsp:sp modelId="{59189D9C-EBC7-4D96-89DC-920EDCDC3231}">
      <dsp:nvSpPr>
        <dsp:cNvPr id="0" name=""/>
        <dsp:cNvSpPr/>
      </dsp:nvSpPr>
      <dsp:spPr>
        <a:xfrm>
          <a:off x="6157830" y="717252"/>
          <a:ext cx="1688865" cy="2489795"/>
        </a:xfrm>
        <a:prstGeom prst="round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r>
            <a:rPr lang="en-US" sz="1800" b="1" kern="1200" dirty="0">
              <a:latin typeface="Century Gothic" panose="020B0502020202020204" pitchFamily="34" charset="0"/>
            </a:rPr>
            <a:t>HIV Incidence </a:t>
          </a:r>
        </a:p>
      </dsp:txBody>
      <dsp:txXfrm>
        <a:off x="6240274" y="799696"/>
        <a:ext cx="1523977" cy="2324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71A2-0E30-4F9B-9C3B-ACB95ED5CDA6}">
      <dsp:nvSpPr>
        <dsp:cNvPr id="0" name=""/>
        <dsp:cNvSpPr/>
      </dsp:nvSpPr>
      <dsp:spPr>
        <a:xfrm rot="3846624">
          <a:off x="1000624" y="2860012"/>
          <a:ext cx="590150" cy="59414"/>
        </a:xfrm>
        <a:custGeom>
          <a:avLst/>
          <a:gdLst/>
          <a:ahLst/>
          <a:cxnLst/>
          <a:rect l="0" t="0" r="0" b="0"/>
          <a:pathLst>
            <a:path>
              <a:moveTo>
                <a:pt x="0" y="29707"/>
              </a:moveTo>
              <a:lnTo>
                <a:pt x="590150" y="297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7B21D-D3B5-49A7-9C68-954E2EDD68BE}">
      <dsp:nvSpPr>
        <dsp:cNvPr id="0" name=""/>
        <dsp:cNvSpPr/>
      </dsp:nvSpPr>
      <dsp:spPr>
        <a:xfrm rot="1350811">
          <a:off x="1434058" y="2343786"/>
          <a:ext cx="359383" cy="59414"/>
        </a:xfrm>
        <a:custGeom>
          <a:avLst/>
          <a:gdLst/>
          <a:ahLst/>
          <a:cxnLst/>
          <a:rect l="0" t="0" r="0" b="0"/>
          <a:pathLst>
            <a:path>
              <a:moveTo>
                <a:pt x="0" y="29707"/>
              </a:moveTo>
              <a:lnTo>
                <a:pt x="359383" y="29707"/>
              </a:lnTo>
            </a:path>
          </a:pathLst>
        </a:custGeom>
        <a:noFill/>
        <a:ln w="444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7D6EFE33-676E-42C4-AAF3-6C268F27A3EA}">
      <dsp:nvSpPr>
        <dsp:cNvPr id="0" name=""/>
        <dsp:cNvSpPr/>
      </dsp:nvSpPr>
      <dsp:spPr>
        <a:xfrm rot="20253915">
          <a:off x="1432856" y="1748291"/>
          <a:ext cx="393646" cy="59414"/>
        </a:xfrm>
        <a:custGeom>
          <a:avLst/>
          <a:gdLst/>
          <a:ahLst/>
          <a:cxnLst/>
          <a:rect l="0" t="0" r="0" b="0"/>
          <a:pathLst>
            <a:path>
              <a:moveTo>
                <a:pt x="0" y="29707"/>
              </a:moveTo>
              <a:lnTo>
                <a:pt x="393646" y="29707"/>
              </a:lnTo>
            </a:path>
          </a:pathLst>
        </a:custGeom>
        <a:noFill/>
        <a:ln w="762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32ABDEE-E8E4-4906-80BA-3777AAF6881C}">
      <dsp:nvSpPr>
        <dsp:cNvPr id="0" name=""/>
        <dsp:cNvSpPr/>
      </dsp:nvSpPr>
      <dsp:spPr>
        <a:xfrm rot="17799456">
          <a:off x="989609" y="1200894"/>
          <a:ext cx="675980" cy="59414"/>
        </a:xfrm>
        <a:custGeom>
          <a:avLst/>
          <a:gdLst/>
          <a:ahLst/>
          <a:cxnLst/>
          <a:rect l="0" t="0" r="0" b="0"/>
          <a:pathLst>
            <a:path>
              <a:moveTo>
                <a:pt x="0" y="29707"/>
              </a:moveTo>
              <a:lnTo>
                <a:pt x="675980" y="29707"/>
              </a:lnTo>
            </a:path>
          </a:pathLst>
        </a:custGeom>
        <a:noFill/>
        <a:ln w="762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15B06030-DDF8-4354-9D3C-9A988841B4C7}">
      <dsp:nvSpPr>
        <dsp:cNvPr id="0" name=""/>
        <dsp:cNvSpPr/>
      </dsp:nvSpPr>
      <dsp:spPr>
        <a:xfrm>
          <a:off x="122245" y="1298751"/>
          <a:ext cx="1559421" cy="1559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B0B16-BF53-400C-BA21-D6546FF6B4A0}">
      <dsp:nvSpPr>
        <dsp:cNvPr id="0" name=""/>
        <dsp:cNvSpPr/>
      </dsp:nvSpPr>
      <dsp:spPr>
        <a:xfrm>
          <a:off x="974550" y="-95004"/>
          <a:ext cx="1508337" cy="1053189"/>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Sex Workers </a:t>
          </a:r>
        </a:p>
      </dsp:txBody>
      <dsp:txXfrm>
        <a:off x="1195441" y="59232"/>
        <a:ext cx="1066555" cy="744717"/>
      </dsp:txXfrm>
    </dsp:sp>
    <dsp:sp modelId="{42B827FD-4DE3-4D38-85E9-A38F418329E0}">
      <dsp:nvSpPr>
        <dsp:cNvPr id="0" name=""/>
        <dsp:cNvSpPr/>
      </dsp:nvSpPr>
      <dsp:spPr>
        <a:xfrm>
          <a:off x="1729449" y="1014645"/>
          <a:ext cx="1264974" cy="92203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MSM</a:t>
          </a:r>
        </a:p>
      </dsp:txBody>
      <dsp:txXfrm>
        <a:off x="1914700" y="1149674"/>
        <a:ext cx="894472" cy="651980"/>
      </dsp:txXfrm>
    </dsp:sp>
    <dsp:sp modelId="{F3B8B160-9ACF-4D30-BE0A-62130DCC4CF2}">
      <dsp:nvSpPr>
        <dsp:cNvPr id="0" name=""/>
        <dsp:cNvSpPr/>
      </dsp:nvSpPr>
      <dsp:spPr>
        <a:xfrm>
          <a:off x="1701093" y="2178256"/>
          <a:ext cx="1310344" cy="100600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People Who Inject Drugs</a:t>
          </a:r>
        </a:p>
      </dsp:txBody>
      <dsp:txXfrm>
        <a:off x="1892988" y="2325582"/>
        <a:ext cx="926554" cy="711352"/>
      </dsp:txXfrm>
    </dsp:sp>
    <dsp:sp modelId="{F63F80E1-3B13-474C-B206-84A50E064243}">
      <dsp:nvSpPr>
        <dsp:cNvPr id="0" name=""/>
        <dsp:cNvSpPr/>
      </dsp:nvSpPr>
      <dsp:spPr>
        <a:xfrm>
          <a:off x="837273" y="3123474"/>
          <a:ext cx="1727982" cy="120371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spc="-40" baseline="0" dirty="0">
              <a:latin typeface="Century Gothic" panose="020B0502020202020204" pitchFamily="34" charset="0"/>
            </a:rPr>
            <a:t>Transgender People</a:t>
          </a:r>
        </a:p>
      </dsp:txBody>
      <dsp:txXfrm>
        <a:off x="1090330" y="3299754"/>
        <a:ext cx="1221868" cy="851157"/>
      </dsp:txXfrm>
    </dsp:sp>
    <dsp:sp modelId="{0F0C4A19-C510-4C11-AB25-D243BF3E2BD6}">
      <dsp:nvSpPr>
        <dsp:cNvPr id="0" name=""/>
        <dsp:cNvSpPr/>
      </dsp:nvSpPr>
      <dsp:spPr>
        <a:xfrm>
          <a:off x="1668408" y="3123474"/>
          <a:ext cx="2591973" cy="1203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1668408" y="3123474"/>
        <a:ext cx="2591973" cy="12037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A41C3-825B-4C75-9D3C-8ABF84E5C80D}">
      <dsp:nvSpPr>
        <dsp:cNvPr id="0" name=""/>
        <dsp:cNvSpPr/>
      </dsp:nvSpPr>
      <dsp:spPr>
        <a:xfrm>
          <a:off x="6134" y="361916"/>
          <a:ext cx="1894817" cy="1485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Preparation: Formative work and planning </a:t>
          </a:r>
        </a:p>
      </dsp:txBody>
      <dsp:txXfrm>
        <a:off x="49656" y="405438"/>
        <a:ext cx="1807773" cy="1398923"/>
      </dsp:txXfrm>
    </dsp:sp>
    <dsp:sp modelId="{EB5A8D2B-6019-475B-BA3B-737F15CFB621}">
      <dsp:nvSpPr>
        <dsp:cNvPr id="0" name=""/>
        <dsp:cNvSpPr/>
      </dsp:nvSpPr>
      <dsp:spPr>
        <a:xfrm rot="50197">
          <a:off x="2090413" y="889477"/>
          <a:ext cx="401744" cy="46991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090419" y="982580"/>
        <a:ext cx="281221" cy="281948"/>
      </dsp:txXfrm>
    </dsp:sp>
    <dsp:sp modelId="{1BE65DE8-BABE-4F34-9112-6AE8C4EF78EF}">
      <dsp:nvSpPr>
        <dsp:cNvPr id="0" name=""/>
        <dsp:cNvSpPr/>
      </dsp:nvSpPr>
      <dsp:spPr>
        <a:xfrm>
          <a:off x="2658879" y="403493"/>
          <a:ext cx="2283767" cy="1485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Fieldwork: Training, implementation, feedback, and local data use</a:t>
          </a:r>
        </a:p>
      </dsp:txBody>
      <dsp:txXfrm>
        <a:off x="2702401" y="447015"/>
        <a:ext cx="2196723" cy="1398923"/>
      </dsp:txXfrm>
    </dsp:sp>
    <dsp:sp modelId="{12ACF278-0177-40E3-A476-671E3893CE12}">
      <dsp:nvSpPr>
        <dsp:cNvPr id="0" name=""/>
        <dsp:cNvSpPr/>
      </dsp:nvSpPr>
      <dsp:spPr>
        <a:xfrm rot="21549803">
          <a:off x="5132107" y="889145"/>
          <a:ext cx="401744" cy="46991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132113" y="984008"/>
        <a:ext cx="281221" cy="281948"/>
      </dsp:txXfrm>
    </dsp:sp>
    <dsp:sp modelId="{E9089D37-E4B4-479F-B74C-FBD7A0E424E9}">
      <dsp:nvSpPr>
        <dsp:cNvPr id="0" name=""/>
        <dsp:cNvSpPr/>
      </dsp:nvSpPr>
      <dsp:spPr>
        <a:xfrm>
          <a:off x="5700574" y="361916"/>
          <a:ext cx="1894817" cy="148596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entury Gothic" panose="020B0502020202020204" pitchFamily="34" charset="0"/>
            </a:rPr>
            <a:t> Supplemental analysis </a:t>
          </a:r>
        </a:p>
      </dsp:txBody>
      <dsp:txXfrm>
        <a:off x="5744096" y="405438"/>
        <a:ext cx="1807773" cy="1398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67F55-E2EF-462B-9387-725B6A0D848E}">
      <dsp:nvSpPr>
        <dsp:cNvPr id="0" name=""/>
        <dsp:cNvSpPr/>
      </dsp:nvSpPr>
      <dsp:spPr>
        <a:xfrm>
          <a:off x="3291839" y="1588"/>
          <a:ext cx="4937760" cy="860189"/>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District launch and identify PPAs </a:t>
          </a:r>
        </a:p>
      </dsp:txBody>
      <dsp:txXfrm>
        <a:off x="3291839" y="109112"/>
        <a:ext cx="4615189" cy="645141"/>
      </dsp:txXfrm>
    </dsp:sp>
    <dsp:sp modelId="{2940E24A-8828-4DC5-86C2-AD503CAAE68B}">
      <dsp:nvSpPr>
        <dsp:cNvPr id="0" name=""/>
        <dsp:cNvSpPr/>
      </dsp:nvSpPr>
      <dsp:spPr>
        <a:xfrm>
          <a:off x="0" y="1588"/>
          <a:ext cx="3291840" cy="8601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Step 1</a:t>
          </a:r>
        </a:p>
      </dsp:txBody>
      <dsp:txXfrm>
        <a:off x="41991" y="43579"/>
        <a:ext cx="3207858" cy="776207"/>
      </dsp:txXfrm>
    </dsp:sp>
    <dsp:sp modelId="{A1941F52-1329-4D4A-901F-4DA0AC5B1CA5}">
      <dsp:nvSpPr>
        <dsp:cNvPr id="0" name=""/>
        <dsp:cNvSpPr/>
      </dsp:nvSpPr>
      <dsp:spPr>
        <a:xfrm>
          <a:off x="3291839" y="947797"/>
          <a:ext cx="4937760" cy="860189"/>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Identify venues </a:t>
          </a:r>
        </a:p>
      </dsp:txBody>
      <dsp:txXfrm>
        <a:off x="3291839" y="1055321"/>
        <a:ext cx="4615189" cy="645141"/>
      </dsp:txXfrm>
    </dsp:sp>
    <dsp:sp modelId="{B4599276-1162-48C4-AAE2-8F7E842CAEBD}">
      <dsp:nvSpPr>
        <dsp:cNvPr id="0" name=""/>
        <dsp:cNvSpPr/>
      </dsp:nvSpPr>
      <dsp:spPr>
        <a:xfrm>
          <a:off x="0" y="947797"/>
          <a:ext cx="3291840" cy="8601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Step 2</a:t>
          </a:r>
        </a:p>
      </dsp:txBody>
      <dsp:txXfrm>
        <a:off x="41991" y="989788"/>
        <a:ext cx="3207858" cy="776207"/>
      </dsp:txXfrm>
    </dsp:sp>
    <dsp:sp modelId="{81F114A0-AB5A-4310-BD7F-1DBE56272B53}">
      <dsp:nvSpPr>
        <dsp:cNvPr id="0" name=""/>
        <dsp:cNvSpPr/>
      </dsp:nvSpPr>
      <dsp:spPr>
        <a:xfrm>
          <a:off x="3291839" y="1894005"/>
          <a:ext cx="4937760" cy="860189"/>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Visit and map venues </a:t>
          </a:r>
        </a:p>
      </dsp:txBody>
      <dsp:txXfrm>
        <a:off x="3291839" y="2001529"/>
        <a:ext cx="4615189" cy="645141"/>
      </dsp:txXfrm>
    </dsp:sp>
    <dsp:sp modelId="{67E87B69-6F2F-4D0D-B738-07BEB3016BB4}">
      <dsp:nvSpPr>
        <dsp:cNvPr id="0" name=""/>
        <dsp:cNvSpPr/>
      </dsp:nvSpPr>
      <dsp:spPr>
        <a:xfrm>
          <a:off x="0" y="1894005"/>
          <a:ext cx="3291840" cy="8601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Step 3</a:t>
          </a:r>
        </a:p>
      </dsp:txBody>
      <dsp:txXfrm>
        <a:off x="41991" y="1935996"/>
        <a:ext cx="3207858" cy="776207"/>
      </dsp:txXfrm>
    </dsp:sp>
    <dsp:sp modelId="{F56D125B-A471-4702-8EDA-8A8F7538FB5E}">
      <dsp:nvSpPr>
        <dsp:cNvPr id="0" name=""/>
        <dsp:cNvSpPr/>
      </dsp:nvSpPr>
      <dsp:spPr>
        <a:xfrm>
          <a:off x="3291839" y="2840213"/>
          <a:ext cx="4937760" cy="860189"/>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Conduct biobehavioral survey  </a:t>
          </a:r>
        </a:p>
      </dsp:txBody>
      <dsp:txXfrm>
        <a:off x="3291839" y="2947737"/>
        <a:ext cx="4615189" cy="645141"/>
      </dsp:txXfrm>
    </dsp:sp>
    <dsp:sp modelId="{2AB33E84-6A97-4CF3-BAB5-CD46194AC5BA}">
      <dsp:nvSpPr>
        <dsp:cNvPr id="0" name=""/>
        <dsp:cNvSpPr/>
      </dsp:nvSpPr>
      <dsp:spPr>
        <a:xfrm>
          <a:off x="0" y="2840213"/>
          <a:ext cx="3291840" cy="8601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Step 4</a:t>
          </a:r>
        </a:p>
      </dsp:txBody>
      <dsp:txXfrm>
        <a:off x="41991" y="2882204"/>
        <a:ext cx="3207858" cy="776207"/>
      </dsp:txXfrm>
    </dsp:sp>
    <dsp:sp modelId="{563A6B48-4C3D-4567-B450-727419F53696}">
      <dsp:nvSpPr>
        <dsp:cNvPr id="0" name=""/>
        <dsp:cNvSpPr/>
      </dsp:nvSpPr>
      <dsp:spPr>
        <a:xfrm>
          <a:off x="3291839" y="3786421"/>
          <a:ext cx="4937760" cy="860189"/>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Feedback and data use workshop</a:t>
          </a:r>
        </a:p>
      </dsp:txBody>
      <dsp:txXfrm>
        <a:off x="3291839" y="3893945"/>
        <a:ext cx="4615189" cy="645141"/>
      </dsp:txXfrm>
    </dsp:sp>
    <dsp:sp modelId="{9E6893FA-D36D-45C4-B149-E426EE9F04A3}">
      <dsp:nvSpPr>
        <dsp:cNvPr id="0" name=""/>
        <dsp:cNvSpPr/>
      </dsp:nvSpPr>
      <dsp:spPr>
        <a:xfrm>
          <a:off x="0" y="3786421"/>
          <a:ext cx="3291840" cy="8601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Step 5</a:t>
          </a:r>
        </a:p>
      </dsp:txBody>
      <dsp:txXfrm>
        <a:off x="41991" y="3828412"/>
        <a:ext cx="3207858" cy="77620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9DE214-82FA-4E4B-BE3B-30BC60ECE6A9}" type="datetimeFigureOut">
              <a:rPr lang="en-US" smtClean="0"/>
              <a:pPr/>
              <a:t>10/30/2019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CEBB8E-D19A-41CC-A64B-7B655252FB9C}" type="slidenum">
              <a:rPr lang="en-US" smtClean="0"/>
              <a:pPr/>
              <a:t>‹#›</a:t>
            </a:fld>
            <a:endParaRPr lang="en-US"/>
          </a:p>
        </p:txBody>
      </p:sp>
    </p:spTree>
    <p:extLst>
      <p:ext uri="{BB962C8B-B14F-4D97-AF65-F5344CB8AC3E}">
        <p14:creationId xmlns:p14="http://schemas.microsoft.com/office/powerpoint/2010/main" val="234427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asureevaluation.org/resources/publications/fs-18-322z?searchterm=PLACE+Uganda"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asureevaluation.org/resources/publications/fs-18-322z?searchterm=PLACE+Ugand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asureevaluation.org/resources/publications/fs-18-322z?searchterm=PLACE+Ugand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ubmed/10340199"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ncbi.nlm.nih.gov/pubmed/15627232" TargetMode="External"/><Relationship Id="rId4" Type="http://schemas.openxmlformats.org/officeDocument/2006/relationships/hyperlink" Target="https://www.ncbi.nlm.nih.gov/pubmed/1041652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a:xfrm>
            <a:off x="933165" y="4505872"/>
            <a:ext cx="5290102" cy="4273144"/>
          </a:xfrm>
        </p:spPr>
        <p:txBody>
          <a:bodyPr/>
          <a:lstStyle/>
          <a:p>
            <a:pPr lvl="1">
              <a:buClr>
                <a:schemeClr val="tx1"/>
              </a:buClr>
            </a:pPr>
            <a:r>
              <a:rPr lang="en-US" dirty="0"/>
              <a:t>Every day, more and more people acquire HIV, the virus that causes AIDS.</a:t>
            </a:r>
          </a:p>
          <a:p>
            <a:pPr lvl="1">
              <a:buClr>
                <a:schemeClr val="tx1"/>
              </a:buClr>
            </a:pPr>
            <a:r>
              <a:rPr lang="en-US" dirty="0"/>
              <a:t>To combat AIDS, we need tools that are rapid, valid, low-tech, cheap, suitable for scale-up, adaptable across countries, and immediately useful.</a:t>
            </a:r>
          </a:p>
          <a:p>
            <a:endParaRPr lang="en-US" dirty="0"/>
          </a:p>
          <a:p>
            <a:r>
              <a:rPr lang="en-US" dirty="0"/>
              <a:t>The PLACE method can be used by local HIV</a:t>
            </a:r>
            <a:r>
              <a:rPr lang="en-US" baseline="0" dirty="0"/>
              <a:t> </a:t>
            </a:r>
            <a:r>
              <a:rPr lang="en-US" dirty="0"/>
              <a:t>programs to target their prevention and treatment efforts. PLACE is used to identify areas where  prevention and treatment programs should focus.</a:t>
            </a:r>
          </a:p>
        </p:txBody>
      </p:sp>
    </p:spTree>
    <p:extLst>
      <p:ext uri="{BB962C8B-B14F-4D97-AF65-F5344CB8AC3E}">
        <p14:creationId xmlns:p14="http://schemas.microsoft.com/office/powerpoint/2010/main" val="35617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visit venues, we collect information about the characteristics of that place that are related to programs. </a:t>
            </a:r>
          </a:p>
        </p:txBody>
      </p:sp>
      <p:sp>
        <p:nvSpPr>
          <p:cNvPr id="4" name="Slide Number Placeholder 3"/>
          <p:cNvSpPr>
            <a:spLocks noGrp="1"/>
          </p:cNvSpPr>
          <p:nvPr>
            <p:ph type="sldNum" sz="quarter" idx="10"/>
          </p:nvPr>
        </p:nvSpPr>
        <p:spPr/>
        <p:txBody>
          <a:bodyPr/>
          <a:lstStyle/>
          <a:p>
            <a:fld id="{2F4C0F45-B357-408B-A5B1-0690FD7F845D}" type="slidenum">
              <a:rPr lang="en-US" smtClean="0"/>
              <a:pPr/>
              <a:t>30</a:t>
            </a:fld>
            <a:endParaRPr lang="en-US"/>
          </a:p>
        </p:txBody>
      </p:sp>
    </p:spTree>
    <p:extLst>
      <p:ext uri="{BB962C8B-B14F-4D97-AF65-F5344CB8AC3E}">
        <p14:creationId xmlns:p14="http://schemas.microsoft.com/office/powerpoint/2010/main" val="42169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information about venues, we also collect information from people about their lives, mostly about aspects related to risk for HIV and exposure to services. We test people for HIV as part of their participation in PLACE. Some venues are large, like the disco shown in the photo on this slide, and others are small, like this bar. Information people report about themselves helps programs to understand the behaviors people engage in, their level of risk, and also what services are already reaching people at risk.</a:t>
            </a:r>
          </a:p>
        </p:txBody>
      </p:sp>
      <p:sp>
        <p:nvSpPr>
          <p:cNvPr id="4" name="Slide Number Placeholder 3"/>
          <p:cNvSpPr>
            <a:spLocks noGrp="1"/>
          </p:cNvSpPr>
          <p:nvPr>
            <p:ph type="sldNum" sz="quarter" idx="10"/>
          </p:nvPr>
        </p:nvSpPr>
        <p:spPr/>
        <p:txBody>
          <a:bodyPr/>
          <a:lstStyle/>
          <a:p>
            <a:fld id="{2F4C0F45-B357-408B-A5B1-0690FD7F845D}" type="slidenum">
              <a:rPr lang="en-US" smtClean="0"/>
              <a:pPr/>
              <a:t>31</a:t>
            </a:fld>
            <a:endParaRPr lang="en-US"/>
          </a:p>
        </p:txBody>
      </p:sp>
    </p:spTree>
    <p:extLst>
      <p:ext uri="{BB962C8B-B14F-4D97-AF65-F5344CB8AC3E}">
        <p14:creationId xmlns:p14="http://schemas.microsoft.com/office/powerpoint/2010/main" val="3472375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complete brief summarizing the results of 2018 PLACE studies in Apac and 24 other districts in Uganda, see </a:t>
            </a:r>
            <a:r>
              <a:rPr lang="en-US" dirty="0">
                <a:hlinkClick r:id="rId3"/>
              </a:rPr>
              <a:t>https://www.measureevaluation.org/resources/publications/fs-18-322z?searchterm=PLACE+Uganda</a:t>
            </a:r>
            <a:r>
              <a:rPr lang="en-US" dirty="0"/>
              <a:t>. </a:t>
            </a:r>
          </a:p>
        </p:txBody>
      </p:sp>
      <p:sp>
        <p:nvSpPr>
          <p:cNvPr id="4" name="Slide Number Placeholder 3"/>
          <p:cNvSpPr>
            <a:spLocks noGrp="1"/>
          </p:cNvSpPr>
          <p:nvPr>
            <p:ph type="sldNum" sz="quarter" idx="5"/>
          </p:nvPr>
        </p:nvSpPr>
        <p:spPr/>
        <p:txBody>
          <a:bodyPr/>
          <a:lstStyle/>
          <a:p>
            <a:fld id="{A5CEBB8E-D19A-41CC-A64B-7B655252FB9C}" type="slidenum">
              <a:rPr lang="en-US" smtClean="0"/>
              <a:pPr/>
              <a:t>34</a:t>
            </a:fld>
            <a:endParaRPr lang="en-US"/>
          </a:p>
        </p:txBody>
      </p:sp>
    </p:spTree>
    <p:extLst>
      <p:ext uri="{BB962C8B-B14F-4D97-AF65-F5344CB8AC3E}">
        <p14:creationId xmlns:p14="http://schemas.microsoft.com/office/powerpoint/2010/main" val="263485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MEASURE Evaluation’s Apac District brief: </a:t>
            </a:r>
            <a:r>
              <a:rPr lang="en-US" dirty="0">
                <a:hlinkClick r:id="rId3"/>
              </a:rPr>
              <a:t>https://www.measureevaluation.org/resources/publications/fs-18-322z?searchterm=PLACE+Uganda</a:t>
            </a:r>
            <a:r>
              <a:rPr lang="en-US" dirty="0"/>
              <a:t>. </a:t>
            </a:r>
          </a:p>
        </p:txBody>
      </p:sp>
      <p:sp>
        <p:nvSpPr>
          <p:cNvPr id="4" name="Slide Number Placeholder 3"/>
          <p:cNvSpPr>
            <a:spLocks noGrp="1"/>
          </p:cNvSpPr>
          <p:nvPr>
            <p:ph type="sldNum" sz="quarter" idx="5"/>
          </p:nvPr>
        </p:nvSpPr>
        <p:spPr/>
        <p:txBody>
          <a:bodyPr/>
          <a:lstStyle/>
          <a:p>
            <a:fld id="{A5CEBB8E-D19A-41CC-A64B-7B655252FB9C}" type="slidenum">
              <a:rPr lang="en-US" smtClean="0"/>
              <a:pPr/>
              <a:t>35</a:t>
            </a:fld>
            <a:endParaRPr lang="en-US"/>
          </a:p>
        </p:txBody>
      </p:sp>
    </p:spTree>
    <p:extLst>
      <p:ext uri="{BB962C8B-B14F-4D97-AF65-F5344CB8AC3E}">
        <p14:creationId xmlns:p14="http://schemas.microsoft.com/office/powerpoint/2010/main" val="47439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Screenshot of MEASURE Evaluation’s Apac District brief: </a:t>
            </a:r>
            <a:r>
              <a:rPr lang="en-US" dirty="0">
                <a:hlinkClick r:id="rId3"/>
              </a:rPr>
              <a:t>https://www.measureevaluation.org/resources/publications/fs-18-322z?searchterm=PLACE+Uganda</a:t>
            </a:r>
            <a:r>
              <a:rPr lang="en-US" dirty="0"/>
              <a:t>. </a:t>
            </a:r>
          </a:p>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36</a:t>
            </a:fld>
            <a:endParaRPr lang="en-US"/>
          </a:p>
        </p:txBody>
      </p:sp>
    </p:spTree>
    <p:extLst>
      <p:ext uri="{BB962C8B-B14F-4D97-AF65-F5344CB8AC3E}">
        <p14:creationId xmlns:p14="http://schemas.microsoft.com/office/powerpoint/2010/main" val="55848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39</a:t>
            </a:fld>
            <a:endParaRPr lang="en-US"/>
          </a:p>
        </p:txBody>
      </p:sp>
    </p:spTree>
    <p:extLst>
      <p:ext uri="{BB962C8B-B14F-4D97-AF65-F5344CB8AC3E}">
        <p14:creationId xmlns:p14="http://schemas.microsoft.com/office/powerpoint/2010/main" val="107049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Rot="1" noChangeAspect="1" noChangeArrowheads="1" noTextEdit="1"/>
          </p:cNvSpPr>
          <p:nvPr>
            <p:ph type="sldImg"/>
          </p:nvPr>
        </p:nvSpPr>
        <p:spPr>
          <a:ln/>
        </p:spPr>
      </p:sp>
      <p:sp>
        <p:nvSpPr>
          <p:cNvPr id="1224707" name="Rectangle 3"/>
          <p:cNvSpPr>
            <a:spLocks noGrp="1" noChangeArrowheads="1"/>
          </p:cNvSpPr>
          <p:nvPr>
            <p:ph type="body" idx="1"/>
          </p:nvPr>
        </p:nvSpPr>
        <p:spPr/>
        <p:txBody>
          <a:bodyPr/>
          <a:lstStyle/>
          <a:p>
            <a:r>
              <a:rPr lang="en-US" dirty="0"/>
              <a:t>Before you go out into the field for each step, you will receive additional training on how to select people for interviews and how to ask questions and code responses. For now, we hope you have a good general understanding of the PLACE method.</a:t>
            </a:r>
          </a:p>
        </p:txBody>
      </p:sp>
    </p:spTree>
    <p:extLst>
      <p:ext uri="{BB962C8B-B14F-4D97-AF65-F5344CB8AC3E}">
        <p14:creationId xmlns:p14="http://schemas.microsoft.com/office/powerpoint/2010/main" val="284605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30227" y="3373469"/>
            <a:ext cx="7435946" cy="2760631"/>
          </a:xfrm>
          <a:prstGeom prst="rect">
            <a:avLst/>
          </a:prstGeom>
        </p:spPr>
        <p:txBody>
          <a:bodyPr lIns="83622" tIns="41811" rIns="83622" bIns="41811"/>
          <a:lstStyle/>
          <a:p>
            <a:endParaRPr lang="en-US" dirty="0"/>
          </a:p>
        </p:txBody>
      </p:sp>
    </p:spTree>
    <p:extLst>
      <p:ext uri="{BB962C8B-B14F-4D97-AF65-F5344CB8AC3E}">
        <p14:creationId xmlns:p14="http://schemas.microsoft.com/office/powerpoint/2010/main" val="76241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30227" y="3373469"/>
            <a:ext cx="7435946" cy="2760631"/>
          </a:xfrm>
          <a:prstGeom prst="rect">
            <a:avLst/>
          </a:prstGeom>
        </p:spPr>
        <p:txBody>
          <a:bodyPr lIns="83622" tIns="41811" rIns="83622" bIns="41811"/>
          <a:lstStyle/>
          <a:p>
            <a:endParaRPr lang="en-US" dirty="0"/>
          </a:p>
        </p:txBody>
      </p:sp>
    </p:spTree>
    <p:extLst>
      <p:ext uri="{BB962C8B-B14F-4D97-AF65-F5344CB8AC3E}">
        <p14:creationId xmlns:p14="http://schemas.microsoft.com/office/powerpoint/2010/main" val="383183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30227" y="3373469"/>
            <a:ext cx="7435946" cy="2760631"/>
          </a:xfrm>
          <a:prstGeom prst="rect">
            <a:avLst/>
          </a:prstGeom>
        </p:spPr>
        <p:txBody>
          <a:bodyPr lIns="83622" tIns="41811" rIns="83622" bIns="41811"/>
          <a:lstStyle/>
          <a:p>
            <a:endParaRPr lang="en-US" dirty="0"/>
          </a:p>
        </p:txBody>
      </p:sp>
    </p:spTree>
    <p:extLst>
      <p:ext uri="{BB962C8B-B14F-4D97-AF65-F5344CB8AC3E}">
        <p14:creationId xmlns:p14="http://schemas.microsoft.com/office/powerpoint/2010/main" val="238111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Rose, G. (2001). Sick individuals and sick populations. </a:t>
            </a:r>
            <a:r>
              <a:rPr lang="en-US" i="1" dirty="0"/>
              <a:t>International Journal of Epidemiology</a:t>
            </a:r>
            <a:r>
              <a:rPr lang="en-US" dirty="0"/>
              <a:t>, 30(3), 427–432. Retrieved from https://doi.org/10.1093/ije/30.3.427.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Anderson, R. M., &amp; Garnett, G. P. (2000). Mathematical models of the transmission and control of sexually transmitted diseases. </a:t>
            </a:r>
            <a:r>
              <a:rPr lang="en-US" i="1" dirty="0"/>
              <a:t>Sexually Transmitted Diseases</a:t>
            </a:r>
            <a:r>
              <a:rPr lang="en-US" dirty="0"/>
              <a:t>, 27(10), 636–643. Retrieved from https://www.ncbi.nlm.nih.gov/pubmed/11099079.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R. M., &amp; Anderson, R. M. (1988). The transmission dynamics of human immunodeficiency virus (HIV). </a:t>
            </a:r>
            <a:r>
              <a:rPr lang="en-US" i="1" dirty="0"/>
              <a:t>Philosophical Transactions of the Royal Society of London</a:t>
            </a:r>
            <a:r>
              <a:rPr lang="en-US" dirty="0"/>
              <a:t>. Series B: Biological Sciences, 321(1207), 565–607. Retrieved from https://www.ncbi.nlm.nih.gov/pubmed/2907158.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Aral, S. O. (2002). Determinants of STD epidemics: Implications for phase appropriate intervention strategies. </a:t>
            </a:r>
            <a:r>
              <a:rPr lang="en-US" i="1" dirty="0"/>
              <a:t>Sexually Transmitted Infections</a:t>
            </a:r>
            <a:r>
              <a:rPr lang="en-US" dirty="0"/>
              <a:t>, 78 (Suppl), i3–i13. Retrieved from https://www.ncbi.nlm.nih.gov/pubmed/12083444.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Blanchard, J. F., Moses, S., Greenaway, C., Orr, P., Hammond, G. W., &amp; </a:t>
            </a:r>
            <a:r>
              <a:rPr lang="en-US" dirty="0" err="1"/>
              <a:t>Brunham</a:t>
            </a:r>
            <a:r>
              <a:rPr lang="en-US" dirty="0"/>
              <a:t>, R. C. (1998). The evolving epidemiology of chlamydial and gonococcal infections in response to control programs in Winnipeg, Canada. </a:t>
            </a:r>
            <a:r>
              <a:rPr lang="en-US" i="1" dirty="0"/>
              <a:t>American Journal of Public Health</a:t>
            </a:r>
            <a:r>
              <a:rPr lang="en-US" dirty="0"/>
              <a:t>, 88(10), 1496–1502. Retrieved from https://www.ncbi.nlm.nih.gov/pubmed/9772851.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dirty="0" err="1"/>
              <a:t>Potterat</a:t>
            </a:r>
            <a:r>
              <a:rPr lang="en-US" dirty="0"/>
              <a:t>, J. J., Rothenberg, R. B., &amp; </a:t>
            </a:r>
            <a:r>
              <a:rPr lang="en-US" dirty="0" err="1"/>
              <a:t>Muth</a:t>
            </a:r>
            <a:r>
              <a:rPr lang="en-US" dirty="0"/>
              <a:t>, S. Q. (1999). Network structural dynamics and infectious disease propagation. </a:t>
            </a:r>
            <a:r>
              <a:rPr lang="en-US" i="1" dirty="0"/>
              <a:t>International Journal of STD and AIDS, </a:t>
            </a:r>
            <a:r>
              <a:rPr lang="en-US" b="1" dirty="0"/>
              <a:t>10</a:t>
            </a:r>
            <a:r>
              <a:rPr lang="en-US" dirty="0"/>
              <a:t>:182–185. Retrieved from </a:t>
            </a:r>
            <a:r>
              <a:rPr lang="en-US" dirty="0">
                <a:hlinkClick r:id="rId3"/>
              </a:rPr>
              <a:t>https://www.ncbi.nlm.nih.gov/pubmed/10340199</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Boerma, J. T., </a:t>
            </a:r>
            <a:r>
              <a:rPr lang="en-US" dirty="0" err="1"/>
              <a:t>Urassa</a:t>
            </a:r>
            <a:r>
              <a:rPr lang="en-US" dirty="0"/>
              <a:t>, M., </a:t>
            </a:r>
            <a:r>
              <a:rPr lang="en-US" dirty="0" err="1"/>
              <a:t>Senkoro</a:t>
            </a:r>
            <a:r>
              <a:rPr lang="en-US" dirty="0"/>
              <a:t>, K., </a:t>
            </a:r>
            <a:r>
              <a:rPr lang="en-US" dirty="0" err="1"/>
              <a:t>Klokke</a:t>
            </a:r>
            <a:r>
              <a:rPr lang="en-US" dirty="0"/>
              <a:t>, A., &amp; </a:t>
            </a:r>
            <a:r>
              <a:rPr lang="en-US" dirty="0" err="1"/>
              <a:t>Ngweshemi</a:t>
            </a:r>
            <a:r>
              <a:rPr lang="en-US" dirty="0"/>
              <a:t>, J. Z. (1999). Spread of HIV infection in a rural area of Tanzania. </a:t>
            </a:r>
            <a:r>
              <a:rPr lang="en-US" i="1" dirty="0"/>
              <a:t>AIDS</a:t>
            </a:r>
            <a:r>
              <a:rPr lang="en-US" dirty="0"/>
              <a:t>, 13(10), 1233–1240. Retrieved from </a:t>
            </a:r>
            <a:r>
              <a:rPr lang="en-US" dirty="0">
                <a:hlinkClick r:id="rId4"/>
              </a:rPr>
              <a:t>https://www.ncbi.nlm.nih.gov/pubmed/10416528</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dirty="0"/>
              <a:t>Boerma, J. T., &amp; Weir, S. (2005). Integrating demographic and epidemiological approaches to research on HIV/AIDS: The proximate-determinants framework. </a:t>
            </a:r>
            <a:r>
              <a:rPr lang="en-US" i="1" dirty="0"/>
              <a:t>Journal of Infectious Diseases</a:t>
            </a:r>
            <a:r>
              <a:rPr lang="en-US" dirty="0"/>
              <a:t>, 191 (Suppl. 1): S61-S67. Retrieved from </a:t>
            </a:r>
            <a:r>
              <a:rPr lang="en-US" dirty="0">
                <a:hlinkClick r:id="rId5"/>
              </a:rPr>
              <a:t>https://www.ncbi.nlm.nih.gov/pubmed/15627232</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CEBB8E-D19A-41CC-A64B-7B655252FB9C}" type="slidenum">
              <a:rPr lang="en-US" smtClean="0"/>
              <a:pPr/>
              <a:t>18</a:t>
            </a:fld>
            <a:endParaRPr lang="en-US"/>
          </a:p>
        </p:txBody>
      </p:sp>
    </p:spTree>
    <p:extLst>
      <p:ext uri="{BB962C8B-B14F-4D97-AF65-F5344CB8AC3E}">
        <p14:creationId xmlns:p14="http://schemas.microsoft.com/office/powerpoint/2010/main" val="283772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BB8E-D19A-41CC-A64B-7B655252FB9C}" type="slidenum">
              <a:rPr lang="en-US" smtClean="0"/>
              <a:pPr/>
              <a:t>19</a:t>
            </a:fld>
            <a:endParaRPr lang="en-US"/>
          </a:p>
        </p:txBody>
      </p:sp>
    </p:spTree>
    <p:extLst>
      <p:ext uri="{BB962C8B-B14F-4D97-AF65-F5344CB8AC3E}">
        <p14:creationId xmlns:p14="http://schemas.microsoft.com/office/powerpoint/2010/main" val="151945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a:prstGeom prst="rect">
            <a:avLst/>
          </a:prstGeom>
          <a:noFill/>
          <a:ln w="12700">
            <a:solidFill>
              <a:prstClr val="black"/>
            </a:solidFill>
          </a:ln>
        </p:spPr>
      </p:sp>
      <p:sp>
        <p:nvSpPr>
          <p:cNvPr id="3" name="Notes Placeholder 2"/>
          <p:cNvSpPr>
            <a:spLocks noGrp="1"/>
          </p:cNvSpPr>
          <p:nvPr>
            <p:ph type="body" idx="1"/>
          </p:nvPr>
        </p:nvSpPr>
        <p:spPr>
          <a:xfrm>
            <a:off x="930227" y="3373469"/>
            <a:ext cx="7435946" cy="2760631"/>
          </a:xfrm>
          <a:prstGeom prst="rect">
            <a:avLst/>
          </a:prstGeom>
        </p:spPr>
        <p:txBody>
          <a:bodyPr lIns="83622" tIns="41811" rIns="83622" bIns="41811"/>
          <a:lstStyle/>
          <a:p>
            <a:r>
              <a:rPr lang="en-US" dirty="0"/>
              <a:t>More protocol decisions are covered in the PLACE Protocol Decisions Manual, available in the PLACE Tool Kit here: https://www.measureevaluation.org/resources/tools/hiv-aids/place.</a:t>
            </a:r>
          </a:p>
        </p:txBody>
      </p:sp>
    </p:spTree>
    <p:extLst>
      <p:ext uri="{BB962C8B-B14F-4D97-AF65-F5344CB8AC3E}">
        <p14:creationId xmlns:p14="http://schemas.microsoft.com/office/powerpoint/2010/main" val="80760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country with the shaded areas selected for PLACE.</a:t>
            </a:r>
          </a:p>
        </p:txBody>
      </p:sp>
      <p:sp>
        <p:nvSpPr>
          <p:cNvPr id="4" name="Slide Number Placeholder 3"/>
          <p:cNvSpPr>
            <a:spLocks noGrp="1"/>
          </p:cNvSpPr>
          <p:nvPr>
            <p:ph type="sldNum" sz="quarter" idx="10"/>
          </p:nvPr>
        </p:nvSpPr>
        <p:spPr/>
        <p:txBody>
          <a:bodyPr/>
          <a:lstStyle/>
          <a:p>
            <a:fld id="{2F4C0F45-B357-408B-A5B1-0690FD7F845D}" type="slidenum">
              <a:rPr lang="en-US" smtClean="0"/>
              <a:pPr/>
              <a:t>28</a:t>
            </a:fld>
            <a:endParaRPr lang="en-US"/>
          </a:p>
        </p:txBody>
      </p:sp>
    </p:spTree>
    <p:extLst>
      <p:ext uri="{BB962C8B-B14F-4D97-AF65-F5344CB8AC3E}">
        <p14:creationId xmlns:p14="http://schemas.microsoft.com/office/powerpoint/2010/main" val="213231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those selected subdistricts, we will identify venues where people meet new sex partners. This is an example of one area and venues that have been identified. This is a relatively small area, with 39 venues.</a:t>
            </a:r>
          </a:p>
        </p:txBody>
      </p:sp>
      <p:sp>
        <p:nvSpPr>
          <p:cNvPr id="4" name="Slide Number Placeholder 3"/>
          <p:cNvSpPr>
            <a:spLocks noGrp="1"/>
          </p:cNvSpPr>
          <p:nvPr>
            <p:ph type="sldNum" sz="quarter" idx="10"/>
          </p:nvPr>
        </p:nvSpPr>
        <p:spPr/>
        <p:txBody>
          <a:bodyPr/>
          <a:lstStyle/>
          <a:p>
            <a:fld id="{2F4C0F45-B357-408B-A5B1-0690FD7F845D}" type="slidenum">
              <a:rPr lang="en-US" smtClean="0"/>
              <a:pPr/>
              <a:t>29</a:t>
            </a:fld>
            <a:endParaRPr lang="en-US"/>
          </a:p>
        </p:txBody>
      </p:sp>
    </p:spTree>
    <p:extLst>
      <p:ext uri="{BB962C8B-B14F-4D97-AF65-F5344CB8AC3E}">
        <p14:creationId xmlns:p14="http://schemas.microsoft.com/office/powerpoint/2010/main" val="3743961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object 5"/>
          <p:cNvSpPr/>
          <p:nvPr/>
        </p:nvSpPr>
        <p:spPr>
          <a:xfrm>
            <a:off x="0" y="1459892"/>
            <a:ext cx="9144000" cy="419344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p>
        </p:txBody>
      </p:sp>
      <p:sp>
        <p:nvSpPr>
          <p:cNvPr id="7" name="object 3"/>
          <p:cNvSpPr/>
          <p:nvPr/>
        </p:nvSpPr>
        <p:spPr>
          <a:xfrm>
            <a:off x="0" y="-26859"/>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
        <p:nvSpPr>
          <p:cNvPr id="11" name="object 8"/>
          <p:cNvSpPr txBox="1"/>
          <p:nvPr/>
        </p:nvSpPr>
        <p:spPr>
          <a:xfrm>
            <a:off x="963875" y="1020300"/>
            <a:ext cx="6803159" cy="2205732"/>
          </a:xfrm>
          <a:prstGeom prst="rect">
            <a:avLst/>
          </a:prstGeom>
        </p:spPr>
        <p:txBody>
          <a:bodyPr vert="horz" wrap="square" lIns="0" tIns="0" rIns="0" bIns="0" rtlCol="0">
            <a:spAutoFit/>
          </a:bodyPr>
          <a:lstStyle/>
          <a:p>
            <a:pPr marL="8405">
              <a:lnSpc>
                <a:spcPts val="4298"/>
              </a:lnSpc>
            </a:pPr>
            <a:r>
              <a:rPr lang="en-US" sz="3772" b="1" spc="-176" dirty="0">
                <a:solidFill>
                  <a:schemeClr val="bg1"/>
                </a:solidFill>
                <a:latin typeface="Century Gothic" panose="020B0502020202020204" pitchFamily="34" charset="0"/>
                <a:cs typeface="Gill Sans MT"/>
              </a:rPr>
              <a:t>PLACE Tool Kit </a:t>
            </a:r>
          </a:p>
          <a:p>
            <a:pPr marL="8405">
              <a:lnSpc>
                <a:spcPts val="4298"/>
              </a:lnSpc>
            </a:pPr>
            <a:r>
              <a:rPr lang="en-US" sz="3772" b="0" spc="-176" dirty="0">
                <a:solidFill>
                  <a:schemeClr val="bg1"/>
                </a:solidFill>
                <a:latin typeface="Century Gothic" panose="020B0502020202020204" pitchFamily="34" charset="0"/>
                <a:cs typeface="Gill Sans MT"/>
              </a:rPr>
              <a:t>Overview</a:t>
            </a:r>
            <a:endParaRPr lang="en-US" sz="3883" b="0" dirty="0">
              <a:solidFill>
                <a:schemeClr val="bg1"/>
              </a:solidFill>
              <a:latin typeface="Century Gothic" panose="020B0502020202020204" pitchFamily="34" charset="0"/>
              <a:cs typeface="Gill Sans MT"/>
            </a:endParaRPr>
          </a:p>
          <a:p>
            <a:pPr marL="8405">
              <a:lnSpc>
                <a:spcPts val="4298"/>
              </a:lnSpc>
            </a:pPr>
            <a:endParaRPr lang="en-US" sz="3772" dirty="0">
              <a:solidFill>
                <a:schemeClr val="bg1"/>
              </a:solidFill>
              <a:latin typeface="Futura Lt BT" panose="020B0402020204020303" pitchFamily="34" charset="0"/>
              <a:cs typeface="Gill Sans MT"/>
            </a:endParaRPr>
          </a:p>
          <a:p>
            <a:pPr marL="8405">
              <a:lnSpc>
                <a:spcPts val="4298"/>
              </a:lnSpc>
            </a:pPr>
            <a:endParaRPr sz="3772" dirty="0">
              <a:solidFill>
                <a:schemeClr val="bg1"/>
              </a:solidFill>
              <a:latin typeface="Futura Lt BT" panose="020B0402020204020303" pitchFamily="34" charset="0"/>
              <a:cs typeface="Gill Sans MT"/>
            </a:endParaRPr>
          </a:p>
        </p:txBody>
      </p:sp>
      <p:sp>
        <p:nvSpPr>
          <p:cNvPr id="13" name="Rectangle 12"/>
          <p:cNvSpPr>
            <a:spLocks noChangeArrowheads="1"/>
          </p:cNvSpPr>
          <p:nvPr/>
        </p:nvSpPr>
        <p:spPr bwMode="auto">
          <a:xfrm>
            <a:off x="-2404276" y="6424332"/>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41" y="5889118"/>
            <a:ext cx="672745" cy="62683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5926947"/>
            <a:ext cx="964924" cy="551186"/>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8871" y="5721836"/>
            <a:ext cx="1158521" cy="961403"/>
          </a:xfrm>
          <a:prstGeom prst="rect">
            <a:avLst/>
          </a:prstGeom>
        </p:spPr>
      </p:pic>
      <p:sp>
        <p:nvSpPr>
          <p:cNvPr id="2" name="AutoShape 2" descr="Related image">
            <a:extLst>
              <a:ext uri="{FF2B5EF4-FFF2-40B4-BE49-F238E27FC236}">
                <a16:creationId xmlns:a16="http://schemas.microsoft.com/office/drawing/2014/main" id="{BAE2467A-8AF6-4558-9AA7-F32A9E6AF2F0}"/>
              </a:ext>
            </a:extLst>
          </p:cNvPr>
          <p:cNvSpPr>
            <a:spLocks noChangeAspect="1" noChangeArrowheads="1"/>
          </p:cNvSpPr>
          <p:nvPr/>
        </p:nvSpPr>
        <p:spPr bwMode="auto">
          <a:xfrm>
            <a:off x="4433455" y="3294530"/>
            <a:ext cx="277091" cy="268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512" tIns="30256" rIns="60512" bIns="30256" numCol="1" anchor="t" anchorCtr="0" compatLnSpc="1">
            <a:prstTxWarp prst="textNoShape">
              <a:avLst/>
            </a:prstTxWarp>
          </a:bodyPr>
          <a:lstStyle/>
          <a:p>
            <a:endParaRPr lang="en-US" sz="1191"/>
          </a:p>
        </p:txBody>
      </p:sp>
      <p:pic>
        <p:nvPicPr>
          <p:cNvPr id="14" name="Picture 13">
            <a:extLst>
              <a:ext uri="{FF2B5EF4-FFF2-40B4-BE49-F238E27FC236}">
                <a16:creationId xmlns:a16="http://schemas.microsoft.com/office/drawing/2014/main" id="{DD710832-4D54-4A3A-A897-FD878980B60D}"/>
              </a:ext>
            </a:extLst>
          </p:cNvPr>
          <p:cNvPicPr>
            <a:picLocks noChangeAspect="1"/>
          </p:cNvPicPr>
          <p:nvPr userDrawn="1"/>
        </p:nvPicPr>
        <p:blipFill>
          <a:blip r:embed="rId5"/>
          <a:stretch>
            <a:fillRect/>
          </a:stretch>
        </p:blipFill>
        <p:spPr>
          <a:xfrm>
            <a:off x="963875" y="5980423"/>
            <a:ext cx="1246909" cy="467917"/>
          </a:xfrm>
          <a:prstGeom prst="rect">
            <a:avLst/>
          </a:prstGeom>
        </p:spPr>
      </p:pic>
    </p:spTree>
    <p:extLst>
      <p:ext uri="{BB962C8B-B14F-4D97-AF65-F5344CB8AC3E}">
        <p14:creationId xmlns:p14="http://schemas.microsoft.com/office/powerpoint/2010/main" val="393441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384" y="0"/>
            <a:ext cx="0" cy="1223682"/>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sz="1191"/>
          </a:p>
        </p:txBody>
      </p:sp>
      <p:sp>
        <p:nvSpPr>
          <p:cNvPr id="10" name="object 5"/>
          <p:cNvSpPr/>
          <p:nvPr/>
        </p:nvSpPr>
        <p:spPr>
          <a:xfrm>
            <a:off x="0" y="1075765"/>
            <a:ext cx="9144000" cy="4703899"/>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005268"/>
          </a:solidFill>
        </p:spPr>
        <p:txBody>
          <a:bodyPr wrap="square" lIns="0" tIns="0" rIns="0" bIns="0" rtlCol="0"/>
          <a:lstStyle/>
          <a:p>
            <a:endParaRPr sz="1191">
              <a:solidFill>
                <a:srgbClr val="A7BF39"/>
              </a:solidFill>
            </a:endParaRPr>
          </a:p>
        </p:txBody>
      </p:sp>
      <p:sp>
        <p:nvSpPr>
          <p:cNvPr id="5" name="Rectangle 4"/>
          <p:cNvSpPr/>
          <p:nvPr/>
        </p:nvSpPr>
        <p:spPr>
          <a:xfrm>
            <a:off x="900545" y="2622177"/>
            <a:ext cx="7571102" cy="2516073"/>
          </a:xfrm>
          <a:prstGeom prst="rect">
            <a:avLst/>
          </a:prstGeom>
        </p:spPr>
        <p:txBody>
          <a:bodyPr wrap="square">
            <a:spAutoFit/>
          </a:bodyPr>
          <a:lstStyle/>
          <a:p>
            <a:pPr marL="0" marR="0" lvl="0" indent="0" algn="l" defTabSz="605150" rtl="0" eaLnBrk="1" fontAlgn="auto" latinLnBrk="0" hangingPunct="1">
              <a:lnSpc>
                <a:spcPts val="2118"/>
              </a:lnSpc>
              <a:spcBef>
                <a:spcPts val="0"/>
              </a:spcBef>
              <a:spcAft>
                <a:spcPts val="0"/>
              </a:spcAft>
              <a:buClrTx/>
              <a:buSzTx/>
              <a:buFontTx/>
              <a:buNone/>
              <a:tabLst/>
              <a:defRPr/>
            </a:pPr>
            <a:r>
              <a:rPr kumimoji="0" lang="en-US" sz="1800" b="0" i="0" u="none" strike="noStrike" kern="1200" cap="none" spc="-66"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8405" marR="542114" lvl="0" indent="0" algn="l" defTabSz="605150" rtl="0" eaLnBrk="1" fontAlgn="auto" latinLnBrk="0" hangingPunct="1">
              <a:lnSpc>
                <a:spcPts val="2118"/>
              </a:lnSpc>
              <a:spcBef>
                <a:spcPts val="0"/>
              </a:spcBef>
              <a:spcAft>
                <a:spcPts val="0"/>
              </a:spcAft>
              <a:buClrTx/>
              <a:buSzTx/>
              <a:buFontTx/>
              <a:buNone/>
              <a:tabLst/>
              <a:defRPr/>
            </a:pPr>
            <a:r>
              <a:rPr kumimoji="0" lang="en-US" sz="1800" b="1" i="0" u="none" strike="noStrike" kern="1200" cap="none" spc="-66" normalizeH="0" baseline="0" noProof="0" dirty="0">
                <a:ln>
                  <a:noFill/>
                </a:ln>
                <a:solidFill>
                  <a:schemeClr val="bg1"/>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p:nvSpPr>
        <p:spPr bwMode="auto">
          <a:xfrm>
            <a:off x="-949549" y="6396084"/>
            <a:ext cx="65" cy="1832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5150" rtl="0" eaLnBrk="0" fontAlgn="base" latinLnBrk="0" hangingPunct="0">
              <a:lnSpc>
                <a:spcPct val="100000"/>
              </a:lnSpc>
              <a:spcBef>
                <a:spcPct val="0"/>
              </a:spcBef>
              <a:spcAft>
                <a:spcPct val="0"/>
              </a:spcAft>
              <a:buClrTx/>
              <a:buSzTx/>
              <a:buFontTx/>
              <a:buNone/>
              <a:tabLst/>
            </a:pPr>
            <a:endParaRPr kumimoji="0" lang="fr-FR" altLang="en-US" sz="1191"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244D5085-98BA-4BA5-AF05-26A93E3C3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44" y="5983941"/>
            <a:ext cx="633041" cy="589844"/>
          </a:xfrm>
          <a:prstGeom prst="rect">
            <a:avLst/>
          </a:prstGeom>
        </p:spPr>
      </p:pic>
      <p:pic>
        <p:nvPicPr>
          <p:cNvPr id="12" name="Picture 11">
            <a:extLst>
              <a:ext uri="{FF2B5EF4-FFF2-40B4-BE49-F238E27FC236}">
                <a16:creationId xmlns:a16="http://schemas.microsoft.com/office/drawing/2014/main" id="{701509EF-0671-47A0-BE98-0D1F2AA4C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403" y="6017306"/>
            <a:ext cx="907975" cy="518655"/>
          </a:xfrm>
          <a:prstGeom prst="rect">
            <a:avLst/>
          </a:prstGeom>
        </p:spPr>
      </p:pic>
      <p:pic>
        <p:nvPicPr>
          <p:cNvPr id="19" name="Picture 18">
            <a:extLst>
              <a:ext uri="{FF2B5EF4-FFF2-40B4-BE49-F238E27FC236}">
                <a16:creationId xmlns:a16="http://schemas.microsoft.com/office/drawing/2014/main" id="{94242180-9F6B-4D41-AED2-566A659A75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273" y="5836405"/>
            <a:ext cx="1090148" cy="904662"/>
          </a:xfrm>
          <a:prstGeom prst="rect">
            <a:avLst/>
          </a:prstGeom>
        </p:spPr>
      </p:pic>
      <p:sp>
        <p:nvSpPr>
          <p:cNvPr id="14" name="object 3">
            <a:extLst>
              <a:ext uri="{FF2B5EF4-FFF2-40B4-BE49-F238E27FC236}">
                <a16:creationId xmlns:a16="http://schemas.microsoft.com/office/drawing/2014/main" id="{08986A9C-5614-4B8B-85ED-D4FD6A31C266}"/>
              </a:ext>
            </a:extLst>
          </p:cNvPr>
          <p:cNvSpPr/>
          <p:nvPr userDrawn="1"/>
        </p:nvSpPr>
        <p:spPr>
          <a:xfrm>
            <a:off x="0" y="-18473"/>
            <a:ext cx="9144000" cy="1577148"/>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E6661F"/>
          </a:solidFill>
        </p:spPr>
        <p:txBody>
          <a:bodyPr wrap="square" lIns="0" tIns="0" rIns="0" bIns="0" rtlCol="0"/>
          <a:lstStyle/>
          <a:p>
            <a:endParaRPr sz="1191" dirty="0">
              <a:solidFill>
                <a:schemeClr val="bg1"/>
              </a:solidFill>
              <a:latin typeface="Futura Lt BT" panose="020B0402020204020303" pitchFamily="34" charset="0"/>
            </a:endParaRPr>
          </a:p>
        </p:txBody>
      </p:sp>
    </p:spTree>
    <p:extLst>
      <p:ext uri="{BB962C8B-B14F-4D97-AF65-F5344CB8AC3E}">
        <p14:creationId xmlns:p14="http://schemas.microsoft.com/office/powerpoint/2010/main" val="115863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78565" y="1949824"/>
            <a:ext cx="7550727" cy="2286000"/>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marL="588325" indent="-285750">
              <a:lnSpc>
                <a:spcPct val="200000"/>
              </a:lnSpc>
              <a:buClr>
                <a:srgbClr val="CC3300"/>
              </a:buClr>
              <a:buSzPct val="110000"/>
              <a:buFont typeface="Arial" panose="020B0604020202020204" pitchFamily="34" charset="0"/>
              <a:buChar char="•"/>
              <a:defRPr sz="2400" b="0">
                <a:solidFill>
                  <a:srgbClr val="005268"/>
                </a:solidFill>
                <a:latin typeface="Century Gothic" panose="020B0502020202020204" pitchFamily="34" charset="0"/>
                <a:cs typeface="Calibri" panose="020F0502020204030204" pitchFamily="34" charset="0"/>
              </a:defRPr>
            </a:lvl2pPr>
            <a:lvl3pPr>
              <a:lnSpc>
                <a:spcPct val="200000"/>
              </a:lnSpc>
              <a:defRPr sz="1800">
                <a:solidFill>
                  <a:schemeClr val="tx1"/>
                </a:solidFill>
                <a:latin typeface="Century Gothic" panose="020B0502020202020204"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207126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2"/>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37883" y="806824"/>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75698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302575" indent="-302575">
              <a:lnSpc>
                <a:spcPts val="3353"/>
              </a:lnSpc>
              <a:buFontTx/>
              <a:buBlip>
                <a:blip r:embed="rId2"/>
              </a:buBlip>
              <a:defRPr sz="2471" b="0">
                <a:solidFill>
                  <a:srgbClr val="005268"/>
                </a:solidFill>
                <a:latin typeface="Century Gothic" panose="020B0502020202020204" pitchFamily="34" charset="0"/>
              </a:defRPr>
            </a:lvl1pPr>
            <a:lvl2pPr marL="588325" marR="0" indent="-285750" defTabSz="914400" eaLnBrk="1" fontAlgn="auto" latinLnBrk="0" hangingPunct="1">
              <a:lnSpc>
                <a:spcPct val="100000"/>
              </a:lnSpc>
              <a:spcBef>
                <a:spcPts val="0"/>
              </a:spcBef>
              <a:spcAft>
                <a:spcPts val="0"/>
              </a:spcAft>
              <a:buClr>
                <a:srgbClr val="CC3300"/>
              </a:buClr>
              <a:buSzPct val="110000"/>
              <a:buFont typeface="Arial" panose="020B0604020202020204" pitchFamily="34" charset="0"/>
              <a:buChar char="•"/>
              <a:tabLst/>
              <a:defRPr sz="1588" b="1">
                <a:solidFill>
                  <a:schemeClr val="tx1"/>
                </a:solidFill>
                <a:latin typeface="Futura LT Pro Book" panose="020B0502020204020303" pitchFamily="34" charset="0"/>
              </a:defRPr>
            </a:lvl2pPr>
            <a:lvl3pPr marL="605150" marR="0" indent="0" defTabSz="914400" eaLnBrk="1" fontAlgn="auto" latinLnBrk="0" hangingPunct="1">
              <a:lnSpc>
                <a:spcPct val="100000"/>
              </a:lnSpc>
              <a:spcBef>
                <a:spcPts val="0"/>
              </a:spcBef>
              <a:spcAft>
                <a:spcPts val="0"/>
              </a:spcAft>
              <a:buClrTx/>
              <a:buSzTx/>
              <a:buFontTx/>
              <a:buNone/>
              <a:tabLst/>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0"/>
            <a:endParaRPr lang="en-US" dirty="0"/>
          </a:p>
          <a:p>
            <a:pPr lvl="0"/>
            <a:endParaRPr lang="en-US" dirty="0"/>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4"/>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36566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37995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1949824"/>
            <a:ext cx="4087091" cy="4370294"/>
          </a:xfrm>
          <a:prstGeom prst="rect">
            <a:avLst/>
          </a:prstGeom>
        </p:spPr>
        <p:txBody>
          <a:bodyPr/>
          <a:lstStyle>
            <a:lvl1pPr marL="453862" indent="-453862">
              <a:lnSpc>
                <a:spcPts val="3353"/>
              </a:lnSpc>
              <a:buClr>
                <a:srgbClr val="E46C0A"/>
              </a:buClr>
              <a:buFont typeface="+mj-lt"/>
              <a:buAutoNum type="arabicPeriod"/>
              <a:defRPr sz="2471" b="0">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pic>
        <p:nvPicPr>
          <p:cNvPr id="2" name="Picture 1">
            <a:extLst>
              <a:ext uri="{FF2B5EF4-FFF2-40B4-BE49-F238E27FC236}">
                <a16:creationId xmlns:a16="http://schemas.microsoft.com/office/drawing/2014/main" id="{297DB8E4-F5DD-4E5B-982B-7EF5EDF79E5C}"/>
              </a:ext>
            </a:extLst>
          </p:cNvPr>
          <p:cNvPicPr>
            <a:picLocks noChangeAspect="1"/>
          </p:cNvPicPr>
          <p:nvPr/>
        </p:nvPicPr>
        <p:blipFill>
          <a:blip r:embed="rId3"/>
          <a:stretch>
            <a:fillRect/>
          </a:stretch>
        </p:blipFill>
        <p:spPr>
          <a:xfrm>
            <a:off x="4908176" y="1949823"/>
            <a:ext cx="4235824" cy="3832412"/>
          </a:xfrm>
          <a:prstGeom prst="rect">
            <a:avLst/>
          </a:prstGeom>
        </p:spPr>
      </p:pic>
    </p:spTree>
    <p:extLst>
      <p:ext uri="{BB962C8B-B14F-4D97-AF65-F5344CB8AC3E}">
        <p14:creationId xmlns:p14="http://schemas.microsoft.com/office/powerpoint/2010/main" val="154722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9162"/>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6" y="1914841"/>
            <a:ext cx="3746839" cy="437029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
        <p:nvSpPr>
          <p:cNvPr id="9" name="Text Placeholder 22">
            <a:extLst>
              <a:ext uri="{FF2B5EF4-FFF2-40B4-BE49-F238E27FC236}">
                <a16:creationId xmlns:a16="http://schemas.microsoft.com/office/drawing/2014/main" id="{EDD815EE-D2CF-424C-8781-6F0C74C1191E}"/>
              </a:ext>
            </a:extLst>
          </p:cNvPr>
          <p:cNvSpPr>
            <a:spLocks noGrp="1"/>
          </p:cNvSpPr>
          <p:nvPr>
            <p:ph type="body" sz="quarter" idx="11"/>
          </p:nvPr>
        </p:nvSpPr>
        <p:spPr>
          <a:xfrm>
            <a:off x="4706470" y="1937264"/>
            <a:ext cx="4034118" cy="3962634"/>
          </a:xfrm>
          <a:prstGeom prst="rect">
            <a:avLst/>
          </a:prstGeom>
        </p:spPr>
        <p:txBody>
          <a:bodyPr/>
          <a:lstStyle>
            <a:lvl1pPr marL="302575" indent="-302575">
              <a:lnSpc>
                <a:spcPts val="2515"/>
              </a:lnSpc>
              <a:buFontTx/>
              <a:buBlip>
                <a:blip r:embed="rId2"/>
              </a:buBlip>
              <a:defRPr sz="1853" b="0">
                <a:solidFill>
                  <a:srgbClr val="005268"/>
                </a:solidFill>
                <a:latin typeface="Century Gothic" panose="020B0502020202020204" pitchFamily="34" charset="0"/>
              </a:defRPr>
            </a:lvl1pPr>
            <a:lvl2pPr>
              <a:defRPr sz="1588">
                <a:solidFill>
                  <a:schemeClr val="tx1"/>
                </a:solidFill>
                <a:latin typeface="Futura LT Pro Book" panose="020B0502020204020303" pitchFamily="34" charset="0"/>
              </a:defRPr>
            </a:lvl2pPr>
            <a:lvl3pPr>
              <a:defRPr sz="1324">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49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2"/>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74464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p:nvSpPr>
        <p:spPr>
          <a:xfrm>
            <a:off x="0" y="-12290"/>
            <a:ext cx="9144000" cy="1546413"/>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5268"/>
          </a:solidFill>
        </p:spPr>
        <p:txBody>
          <a:bodyPr wrap="square" lIns="0" tIns="0" rIns="0" bIns="0" rtlCol="0"/>
          <a:lstStyle/>
          <a:p>
            <a:endParaRPr sz="1191" dirty="0">
              <a:latin typeface="Futura Lt BT" panose="020B0402020204020303" pitchFamily="34" charset="0"/>
            </a:endParaRPr>
          </a:p>
        </p:txBody>
      </p:sp>
      <p:sp>
        <p:nvSpPr>
          <p:cNvPr id="16" name="bk object 16"/>
          <p:cNvSpPr/>
          <p:nvPr/>
        </p:nvSpPr>
        <p:spPr>
          <a:xfrm>
            <a:off x="9144000" y="1193427"/>
            <a:ext cx="0" cy="4471147"/>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sz="1191"/>
          </a:p>
        </p:txBody>
      </p:sp>
      <p:sp>
        <p:nvSpPr>
          <p:cNvPr id="12" name="Title 11"/>
          <p:cNvSpPr>
            <a:spLocks noGrp="1"/>
          </p:cNvSpPr>
          <p:nvPr>
            <p:ph type="title" hasCustomPrompt="1"/>
          </p:nvPr>
        </p:nvSpPr>
        <p:spPr>
          <a:xfrm>
            <a:off x="554183" y="685868"/>
            <a:ext cx="7885545" cy="1008529"/>
          </a:xfrm>
          <a:prstGeom prst="rect">
            <a:avLst/>
          </a:prstGeom>
        </p:spPr>
        <p:txBody>
          <a:bodyPr/>
          <a:lstStyle>
            <a:lvl1pPr>
              <a:defRPr sz="3883"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23455" y="2084294"/>
            <a:ext cx="7550727" cy="2286000"/>
          </a:xfrm>
          <a:prstGeom prst="rect">
            <a:avLst/>
          </a:prstGeom>
        </p:spPr>
        <p:txBody>
          <a:bodyPr/>
          <a:lstStyle>
            <a:lvl1pPr marL="302575" indent="-302575">
              <a:lnSpc>
                <a:spcPts val="3353"/>
              </a:lnSpc>
              <a:buFontTx/>
              <a:buBlip>
                <a:blip r:embed="rId2"/>
              </a:buBlip>
              <a:defRPr sz="2471" b="1">
                <a:solidFill>
                  <a:srgbClr val="005268"/>
                </a:solidFill>
                <a:latin typeface="Century Gothic" panose="020B0502020202020204" pitchFamily="34" charset="0"/>
              </a:defRPr>
            </a:lvl1pPr>
            <a:lvl2pPr>
              <a:defRPr sz="1588">
                <a:solidFill>
                  <a:schemeClr val="tx1"/>
                </a:solidFill>
                <a:latin typeface="Century Gothic" panose="020B0502020202020204" pitchFamily="34" charset="0"/>
              </a:defRPr>
            </a:lvl2pPr>
            <a:lvl3pPr>
              <a:defRPr sz="1324">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67ABAB8-BB8E-4E43-BD5A-05690F4E54D9}"/>
              </a:ext>
            </a:extLst>
          </p:cNvPr>
          <p:cNvPicPr>
            <a:picLocks noChangeAspect="1"/>
          </p:cNvPicPr>
          <p:nvPr/>
        </p:nvPicPr>
        <p:blipFill>
          <a:blip r:embed="rId3"/>
          <a:stretch>
            <a:fillRect/>
          </a:stretch>
        </p:blipFill>
        <p:spPr>
          <a:xfrm>
            <a:off x="7550728" y="6051177"/>
            <a:ext cx="1246909" cy="467917"/>
          </a:xfrm>
          <a:prstGeom prst="rect">
            <a:avLst/>
          </a:prstGeom>
        </p:spPr>
      </p:pic>
    </p:spTree>
    <p:extLst>
      <p:ext uri="{BB962C8B-B14F-4D97-AF65-F5344CB8AC3E}">
        <p14:creationId xmlns:p14="http://schemas.microsoft.com/office/powerpoint/2010/main" val="199023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3"/>
          <p:cNvSpPr/>
          <p:nvPr/>
        </p:nvSpPr>
        <p:spPr>
          <a:xfrm>
            <a:off x="0" y="2"/>
            <a:ext cx="9144000" cy="1075766"/>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637E"/>
          </a:solidFill>
        </p:spPr>
        <p:txBody>
          <a:bodyPr wrap="square" lIns="0" tIns="0" rIns="0" bIns="0" rtlCol="0"/>
          <a:lstStyle/>
          <a:p>
            <a:endParaRPr sz="1191" dirty="0">
              <a:latin typeface="Futura Lt BT" panose="020B0402020204020303" pitchFamily="34" charset="0"/>
            </a:endParaRPr>
          </a:p>
        </p:txBody>
      </p:sp>
      <p:sp>
        <p:nvSpPr>
          <p:cNvPr id="5" name="Rectangle 4">
            <a:extLst>
              <a:ext uri="{FF2B5EF4-FFF2-40B4-BE49-F238E27FC236}">
                <a16:creationId xmlns:a16="http://schemas.microsoft.com/office/drawing/2014/main" id="{BFC5547F-9904-4402-8382-21BB4AE80CD8}"/>
              </a:ext>
            </a:extLst>
          </p:cNvPr>
          <p:cNvSpPr/>
          <p:nvPr/>
        </p:nvSpPr>
        <p:spPr>
          <a:xfrm>
            <a:off x="4068366" y="3242299"/>
            <a:ext cx="795731" cy="311304"/>
          </a:xfrm>
          <a:prstGeom prst="rect">
            <a:avLst/>
          </a:prstGeom>
        </p:spPr>
        <p:txBody>
          <a:bodyPr wrap="none">
            <a:spAutoFit/>
          </a:bodyPr>
          <a:lstStyle/>
          <a:p>
            <a:pPr marL="0" marR="0" lvl="0" indent="0" defTabSz="605150" eaLnBrk="1" fontAlgn="auto" latinLnBrk="0" hangingPunct="1">
              <a:lnSpc>
                <a:spcPct val="100000"/>
              </a:lnSpc>
              <a:spcBef>
                <a:spcPts val="0"/>
              </a:spcBef>
              <a:spcAft>
                <a:spcPts val="0"/>
              </a:spcAft>
              <a:buClrTx/>
              <a:buSzTx/>
              <a:buFontTx/>
              <a:buNone/>
              <a:tabLst/>
              <a:defRPr/>
            </a:pPr>
            <a:r>
              <a:rPr kumimoji="0" lang="en-US" sz="1423" b="1" i="0" u="none" strike="noStrike" kern="1200" cap="none" spc="0" normalizeH="0" baseline="0" noProof="0" dirty="0">
                <a:ln>
                  <a:noFill/>
                </a:ln>
                <a:solidFill>
                  <a:schemeClr val="tx1"/>
                </a:solidFill>
                <a:effectLst/>
                <a:uLnTx/>
                <a:uFillTx/>
                <a:latin typeface="Tahoma"/>
                <a:ea typeface="+mn-ea"/>
                <a:cs typeface="Tahoma"/>
              </a:rPr>
              <a:t>	</a:t>
            </a:r>
            <a:endParaRPr kumimoji="0" lang="en-US" sz="1191"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220530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bodyStyle>
    <p:otherStyle>
      <a:lvl1pPr marL="0" eaLnBrk="1" hangingPunct="1">
        <a:defRPr>
          <a:latin typeface="+mn-lt"/>
          <a:ea typeface="+mn-ea"/>
          <a:cs typeface="+mn-cs"/>
        </a:defRPr>
      </a:lvl1pPr>
      <a:lvl2pPr marL="302575" eaLnBrk="1" hangingPunct="1">
        <a:defRPr>
          <a:latin typeface="+mn-lt"/>
          <a:ea typeface="+mn-ea"/>
          <a:cs typeface="+mn-cs"/>
        </a:defRPr>
      </a:lvl2pPr>
      <a:lvl3pPr marL="605150" eaLnBrk="1" hangingPunct="1">
        <a:defRPr>
          <a:latin typeface="+mn-lt"/>
          <a:ea typeface="+mn-ea"/>
          <a:cs typeface="+mn-cs"/>
        </a:defRPr>
      </a:lvl3pPr>
      <a:lvl4pPr marL="907725" eaLnBrk="1" hangingPunct="1">
        <a:defRPr>
          <a:latin typeface="+mn-lt"/>
          <a:ea typeface="+mn-ea"/>
          <a:cs typeface="+mn-cs"/>
        </a:defRPr>
      </a:lvl4pPr>
      <a:lvl5pPr marL="1210300" eaLnBrk="1" hangingPunct="1">
        <a:defRPr>
          <a:latin typeface="+mn-lt"/>
          <a:ea typeface="+mn-ea"/>
          <a:cs typeface="+mn-cs"/>
        </a:defRPr>
      </a:lvl5pPr>
      <a:lvl6pPr marL="1512875" eaLnBrk="1" hangingPunct="1">
        <a:defRPr>
          <a:latin typeface="+mn-lt"/>
          <a:ea typeface="+mn-ea"/>
          <a:cs typeface="+mn-cs"/>
        </a:defRPr>
      </a:lvl6pPr>
      <a:lvl7pPr marL="1815450" eaLnBrk="1" hangingPunct="1">
        <a:defRPr>
          <a:latin typeface="+mn-lt"/>
          <a:ea typeface="+mn-ea"/>
          <a:cs typeface="+mn-cs"/>
        </a:defRPr>
      </a:lvl7pPr>
      <a:lvl8pPr marL="2118025" eaLnBrk="1" hangingPunct="1">
        <a:defRPr>
          <a:latin typeface="+mn-lt"/>
          <a:ea typeface="+mn-ea"/>
          <a:cs typeface="+mn-cs"/>
        </a:defRPr>
      </a:lvl8pPr>
      <a:lvl9pPr marL="2420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hyperlink" Target="https://www.measureevaluation.org/resources/tools/hiv-aids/plac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a:extLst>
              <a:ext uri="{FF2B5EF4-FFF2-40B4-BE49-F238E27FC236}">
                <a16:creationId xmlns:a16="http://schemas.microsoft.com/office/drawing/2014/main" id="{D9EB2FBB-953A-4FC6-BF7D-28EBAFAC9CA2}"/>
              </a:ext>
            </a:extLst>
          </p:cNvPr>
          <p:cNvSpPr txBox="1"/>
          <p:nvPr/>
        </p:nvSpPr>
        <p:spPr>
          <a:xfrm>
            <a:off x="5160744" y="3797944"/>
            <a:ext cx="3153296" cy="1007968"/>
          </a:xfrm>
          <a:prstGeom prst="rect">
            <a:avLst/>
          </a:prstGeom>
        </p:spPr>
        <p:txBody>
          <a:bodyPr vert="horz" wrap="square" lIns="0" tIns="0" rIns="0" bIns="0" rtlCol="0">
            <a:spAutoFit/>
          </a:bodyPr>
          <a:lstStyle/>
          <a:p>
            <a:pPr marL="8405">
              <a:lnSpc>
                <a:spcPts val="1489"/>
              </a:lnSpc>
            </a:pPr>
            <a:r>
              <a:rPr sz="1400" dirty="0">
                <a:solidFill>
                  <a:schemeClr val="bg1"/>
                </a:solidFill>
                <a:latin typeface="Century Gothic" panose="020B0502020202020204" pitchFamily="34" charset="0"/>
                <a:cs typeface="Futura LT Pro Book"/>
              </a:rPr>
              <a:t>Author Name and Degree Here</a:t>
            </a:r>
          </a:p>
          <a:p>
            <a:pPr marL="8405">
              <a:lnSpc>
                <a:spcPct val="100000"/>
              </a:lnSpc>
            </a:pPr>
            <a:r>
              <a:rPr sz="1400" dirty="0">
                <a:solidFill>
                  <a:schemeClr val="bg1"/>
                </a:solidFill>
                <a:latin typeface="Century Gothic" panose="020B0502020202020204" pitchFamily="34" charset="0"/>
                <a:cs typeface="Futura LT Pro Book"/>
              </a:rPr>
              <a:t>Your organization here</a:t>
            </a:r>
          </a:p>
          <a:p>
            <a:pPr>
              <a:lnSpc>
                <a:spcPct val="100000"/>
              </a:lnSpc>
              <a:spcBef>
                <a:spcPts val="30"/>
              </a:spcBef>
            </a:pPr>
            <a:endParaRPr sz="1400" dirty="0">
              <a:solidFill>
                <a:schemeClr val="bg1"/>
              </a:solidFill>
              <a:latin typeface="Century Gothic" panose="020B0502020202020204" pitchFamily="34" charset="0"/>
              <a:cs typeface="Times New Roman"/>
            </a:endParaRPr>
          </a:p>
          <a:p>
            <a:pPr marL="8405">
              <a:lnSpc>
                <a:spcPts val="1456"/>
              </a:lnSpc>
            </a:pPr>
            <a:r>
              <a:rPr lang="en-US" sz="1400" dirty="0">
                <a:solidFill>
                  <a:schemeClr val="bg1"/>
                </a:solidFill>
                <a:latin typeface="Century Gothic" panose="020B0502020202020204" pitchFamily="34" charset="0"/>
                <a:cs typeface="Futura LT Pro Book"/>
              </a:rPr>
              <a:t>Date for presentation</a:t>
            </a:r>
            <a:endParaRPr sz="1400" dirty="0">
              <a:solidFill>
                <a:schemeClr val="bg1"/>
              </a:solidFill>
              <a:latin typeface="Century Gothic" panose="020B0502020202020204" pitchFamily="34" charset="0"/>
              <a:cs typeface="Futura LT Pro Book"/>
            </a:endParaRPr>
          </a:p>
          <a:p>
            <a:pPr marL="8405">
              <a:lnSpc>
                <a:spcPts val="1456"/>
              </a:lnSpc>
            </a:pPr>
            <a:r>
              <a:rPr lang="en-US" sz="1400" b="1" dirty="0">
                <a:solidFill>
                  <a:schemeClr val="bg1"/>
                </a:solidFill>
                <a:latin typeface="Century Gothic" panose="020B0502020202020204" pitchFamily="34" charset="0"/>
                <a:cs typeface="Futura LT Pro Book"/>
              </a:rPr>
              <a:t>Name of meeting</a:t>
            </a:r>
            <a:endParaRPr sz="1400" dirty="0">
              <a:solidFill>
                <a:schemeClr val="bg1"/>
              </a:solidFill>
              <a:latin typeface="Century Gothic" panose="020B0502020202020204" pitchFamily="34" charset="0"/>
              <a:cs typeface="Futura LT Pro Book"/>
            </a:endParaRPr>
          </a:p>
        </p:txBody>
      </p:sp>
    </p:spTree>
    <p:extLst>
      <p:ext uri="{BB962C8B-B14F-4D97-AF65-F5344CB8AC3E}">
        <p14:creationId xmlns:p14="http://schemas.microsoft.com/office/powerpoint/2010/main" val="87446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91C4-7190-4B27-BF33-476E5ACB6308}"/>
              </a:ext>
            </a:extLst>
          </p:cNvPr>
          <p:cNvSpPr>
            <a:spLocks noGrp="1"/>
          </p:cNvSpPr>
          <p:nvPr>
            <p:ph type="title"/>
          </p:nvPr>
        </p:nvSpPr>
        <p:spPr/>
        <p:txBody>
          <a:bodyPr/>
          <a:lstStyle/>
          <a:p>
            <a:r>
              <a:rPr lang="en-US" sz="4000" dirty="0"/>
              <a:t>PLACE method: Global picture</a:t>
            </a:r>
          </a:p>
        </p:txBody>
      </p:sp>
      <p:sp>
        <p:nvSpPr>
          <p:cNvPr id="7" name="Rectangle 6">
            <a:extLst>
              <a:ext uri="{FF2B5EF4-FFF2-40B4-BE49-F238E27FC236}">
                <a16:creationId xmlns:a16="http://schemas.microsoft.com/office/drawing/2014/main" id="{32619D1B-E072-47D1-8EBC-11C2231DE525}"/>
              </a:ext>
            </a:extLst>
          </p:cNvPr>
          <p:cNvSpPr/>
          <p:nvPr/>
        </p:nvSpPr>
        <p:spPr>
          <a:xfrm>
            <a:off x="5105400" y="1828800"/>
            <a:ext cx="3786188" cy="4079081"/>
          </a:xfrm>
          <a:prstGeom prst="rect">
            <a:avLst/>
          </a:prstGeom>
          <a:solidFill>
            <a:srgbClr val="005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6F1BB9D-2E45-4993-A4C2-9C6AE5E096A8}"/>
              </a:ext>
            </a:extLst>
          </p:cNvPr>
          <p:cNvPicPr>
            <a:picLocks noChangeAspect="1"/>
          </p:cNvPicPr>
          <p:nvPr/>
        </p:nvPicPr>
        <p:blipFill>
          <a:blip r:embed="rId2"/>
          <a:stretch>
            <a:fillRect/>
          </a:stretch>
        </p:blipFill>
        <p:spPr>
          <a:xfrm>
            <a:off x="5243786" y="1971674"/>
            <a:ext cx="3516545" cy="3793331"/>
          </a:xfrm>
          <a:prstGeom prst="rect">
            <a:avLst/>
          </a:prstGeom>
        </p:spPr>
      </p:pic>
      <p:pic>
        <p:nvPicPr>
          <p:cNvPr id="6" name="Picture 5">
            <a:extLst>
              <a:ext uri="{FF2B5EF4-FFF2-40B4-BE49-F238E27FC236}">
                <a16:creationId xmlns:a16="http://schemas.microsoft.com/office/drawing/2014/main" id="{5DF0B702-DDAE-4CFE-9775-03F4E3617C42}"/>
              </a:ext>
            </a:extLst>
          </p:cNvPr>
          <p:cNvPicPr>
            <a:picLocks noChangeAspect="1"/>
          </p:cNvPicPr>
          <p:nvPr/>
        </p:nvPicPr>
        <p:blipFill>
          <a:blip r:embed="rId3"/>
          <a:stretch>
            <a:fillRect/>
          </a:stretch>
        </p:blipFill>
        <p:spPr>
          <a:xfrm>
            <a:off x="6922294" y="2514600"/>
            <a:ext cx="1800685" cy="2473354"/>
          </a:xfrm>
          <a:prstGeom prst="rect">
            <a:avLst/>
          </a:prstGeom>
        </p:spPr>
      </p:pic>
      <p:sp>
        <p:nvSpPr>
          <p:cNvPr id="10" name="Text Placeholder 6">
            <a:extLst>
              <a:ext uri="{FF2B5EF4-FFF2-40B4-BE49-F238E27FC236}">
                <a16:creationId xmlns:a16="http://schemas.microsoft.com/office/drawing/2014/main" id="{B4DBF4FA-4E64-4A77-8B3F-25357B6C5FDD}"/>
              </a:ext>
            </a:extLst>
          </p:cNvPr>
          <p:cNvSpPr>
            <a:spLocks noGrp="1"/>
          </p:cNvSpPr>
          <p:nvPr>
            <p:ph type="body" sz="quarter" idx="10"/>
          </p:nvPr>
        </p:nvSpPr>
        <p:spPr>
          <a:xfrm>
            <a:off x="457200" y="1694397"/>
            <a:ext cx="4419600" cy="4706403"/>
          </a:xfrm>
        </p:spPr>
        <p:txBody>
          <a:bodyPr/>
          <a:lstStyle/>
          <a:p>
            <a:pPr>
              <a:lnSpc>
                <a:spcPct val="150000"/>
              </a:lnSpc>
            </a:pPr>
            <a:r>
              <a:rPr lang="en-US" sz="2000" dirty="0"/>
              <a:t>The Joint United Nations Programme on HIV/AIDS (UNAIDS) recognizes PLACE as an effective strategy for expanding testing and treatment for key populations. </a:t>
            </a:r>
          </a:p>
          <a:p>
            <a:pPr>
              <a:lnSpc>
                <a:spcPct val="150000"/>
              </a:lnSpc>
            </a:pPr>
            <a:r>
              <a:rPr lang="en-US" sz="2000" dirty="0"/>
              <a:t>PLACE has been implemented in at least 35 countries in sub-Saharan Africa since 1999, often several times. </a:t>
            </a:r>
          </a:p>
        </p:txBody>
      </p:sp>
    </p:spTree>
    <p:extLst>
      <p:ext uri="{BB962C8B-B14F-4D97-AF65-F5344CB8AC3E}">
        <p14:creationId xmlns:p14="http://schemas.microsoft.com/office/powerpoint/2010/main" val="219296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530905-E2E6-4B04-95FA-EA15EA93C97B}"/>
              </a:ext>
            </a:extLst>
          </p:cNvPr>
          <p:cNvSpPr>
            <a:spLocks noGrp="1"/>
          </p:cNvSpPr>
          <p:nvPr>
            <p:ph type="title"/>
          </p:nvPr>
        </p:nvSpPr>
        <p:spPr>
          <a:xfrm>
            <a:off x="554038" y="685800"/>
            <a:ext cx="7885112" cy="1008063"/>
          </a:xfrm>
        </p:spPr>
        <p:txBody>
          <a:bodyPr/>
          <a:lstStyle/>
          <a:p>
            <a:r>
              <a:rPr lang="en-US" dirty="0"/>
              <a:t>Countries with a PLACE study</a:t>
            </a:r>
          </a:p>
        </p:txBody>
      </p:sp>
      <p:graphicFrame>
        <p:nvGraphicFramePr>
          <p:cNvPr id="5" name="Table 4">
            <a:extLst>
              <a:ext uri="{FF2B5EF4-FFF2-40B4-BE49-F238E27FC236}">
                <a16:creationId xmlns:a16="http://schemas.microsoft.com/office/drawing/2014/main" id="{C8717764-AC0E-426A-927E-DBF76403D9CF}"/>
              </a:ext>
            </a:extLst>
          </p:cNvPr>
          <p:cNvGraphicFramePr>
            <a:graphicFrameLocks noGrp="1"/>
          </p:cNvGraphicFramePr>
          <p:nvPr>
            <p:extLst>
              <p:ext uri="{D42A27DB-BD31-4B8C-83A1-F6EECF244321}">
                <p14:modId xmlns:p14="http://schemas.microsoft.com/office/powerpoint/2010/main" val="346580626"/>
              </p:ext>
            </p:extLst>
          </p:nvPr>
        </p:nvGraphicFramePr>
        <p:xfrm>
          <a:off x="457200" y="1752600"/>
          <a:ext cx="8267700" cy="4189124"/>
        </p:xfrm>
        <a:graphic>
          <a:graphicData uri="http://schemas.openxmlformats.org/drawingml/2006/table">
            <a:tbl>
              <a:tblPr firstRow="1" bandRow="1">
                <a:tableStyleId>{10A1B5D5-9B99-4C35-A422-299274C87663}</a:tableStyleId>
              </a:tblPr>
              <a:tblGrid>
                <a:gridCol w="2349581">
                  <a:extLst>
                    <a:ext uri="{9D8B030D-6E8A-4147-A177-3AD203B41FA5}">
                      <a16:colId xmlns:a16="http://schemas.microsoft.com/office/drawing/2014/main" val="2098327199"/>
                    </a:ext>
                  </a:extLst>
                </a:gridCol>
                <a:gridCol w="2333251">
                  <a:extLst>
                    <a:ext uri="{9D8B030D-6E8A-4147-A177-3AD203B41FA5}">
                      <a16:colId xmlns:a16="http://schemas.microsoft.com/office/drawing/2014/main" val="3693984669"/>
                    </a:ext>
                  </a:extLst>
                </a:gridCol>
                <a:gridCol w="1973368">
                  <a:extLst>
                    <a:ext uri="{9D8B030D-6E8A-4147-A177-3AD203B41FA5}">
                      <a16:colId xmlns:a16="http://schemas.microsoft.com/office/drawing/2014/main" val="1280411406"/>
                    </a:ext>
                  </a:extLst>
                </a:gridCol>
                <a:gridCol w="1611500">
                  <a:extLst>
                    <a:ext uri="{9D8B030D-6E8A-4147-A177-3AD203B41FA5}">
                      <a16:colId xmlns:a16="http://schemas.microsoft.com/office/drawing/2014/main" val="3882578218"/>
                    </a:ext>
                  </a:extLst>
                </a:gridCol>
              </a:tblGrid>
              <a:tr h="556058">
                <a:tc>
                  <a:txBody>
                    <a:bodyPr/>
                    <a:lstStyle/>
                    <a:p>
                      <a:endParaRPr lang="en-US" sz="3100" dirty="0">
                        <a:latin typeface="Century Gothic" panose="020B0502020202020204" pitchFamily="34" charset="0"/>
                      </a:endParaRPr>
                    </a:p>
                  </a:txBody>
                  <a:tcPr marL="87799" marR="87799" marT="43899" marB="43899"/>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100" dirty="0"/>
                        <a:t>Africa </a:t>
                      </a:r>
                      <a:endParaRPr lang="en-US" sz="3100" dirty="0">
                        <a:latin typeface="Century Gothic" panose="020B0502020202020204" pitchFamily="34" charset="0"/>
                      </a:endParaRPr>
                    </a:p>
                  </a:txBody>
                  <a:tcPr marL="87799" marR="87799" marT="43899" marB="43899"/>
                </a:tc>
                <a:tc>
                  <a:txBody>
                    <a:bodyPr/>
                    <a:lstStyle/>
                    <a:p>
                      <a:endParaRPr lang="en-US" sz="3100" dirty="0"/>
                    </a:p>
                  </a:txBody>
                  <a:tcPr marL="87799" marR="87799" marT="43899" marB="43899"/>
                </a:tc>
                <a:tc>
                  <a:txBody>
                    <a:bodyPr/>
                    <a:lstStyle/>
                    <a:p>
                      <a:endParaRPr lang="en-US" sz="3100" dirty="0"/>
                    </a:p>
                  </a:txBody>
                  <a:tcPr marL="87799" marR="87799" marT="43899" marB="43899"/>
                </a:tc>
                <a:extLst>
                  <a:ext uri="{0D108BD9-81ED-4DB2-BD59-A6C34878D82A}">
                    <a16:rowId xmlns:a16="http://schemas.microsoft.com/office/drawing/2014/main" val="3039519877"/>
                  </a:ext>
                </a:extLst>
              </a:tr>
              <a:tr h="512128">
                <a:tc>
                  <a:txBody>
                    <a:bodyPr/>
                    <a:lstStyle/>
                    <a:p>
                      <a:r>
                        <a:rPr lang="en-US" sz="2300" dirty="0"/>
                        <a:t>Angola</a:t>
                      </a:r>
                      <a:endParaRPr lang="en-US" sz="2300" dirty="0">
                        <a:latin typeface="Century Gothic" panose="020B0502020202020204" pitchFamily="34" charset="0"/>
                      </a:endParaRPr>
                    </a:p>
                  </a:txBody>
                  <a:tcPr marL="87799" marR="87799" marT="43899" marB="43899" anchor="ctr"/>
                </a:tc>
                <a:tc>
                  <a:txBody>
                    <a:bodyPr/>
                    <a:lstStyle/>
                    <a:p>
                      <a:r>
                        <a:rPr lang="en-US" sz="2300" dirty="0"/>
                        <a:t>Ghana</a:t>
                      </a:r>
                      <a:endParaRPr lang="en-US" sz="2300" dirty="0">
                        <a:latin typeface="Century Gothic" panose="020B0502020202020204" pitchFamily="34" charset="0"/>
                      </a:endParaRPr>
                    </a:p>
                  </a:txBody>
                  <a:tcPr marL="87799" marR="87799" marT="43899" marB="43899" anchor="ctr"/>
                </a:tc>
                <a:tc>
                  <a:txBody>
                    <a:bodyPr/>
                    <a:lstStyle/>
                    <a:p>
                      <a:r>
                        <a:rPr lang="en-US" sz="2300" dirty="0"/>
                        <a:t>Rwanda</a:t>
                      </a:r>
                      <a:endParaRPr lang="en-US" sz="2300" dirty="0">
                        <a:latin typeface="Century Gothic" panose="020B0502020202020204" pitchFamily="34" charset="0"/>
                      </a:endParaRPr>
                    </a:p>
                  </a:txBody>
                  <a:tcPr marL="87799" marR="87799" marT="43899" marB="43899" anchor="ctr"/>
                </a:tc>
                <a:tc>
                  <a:txBody>
                    <a:bodyPr/>
                    <a:lstStyle/>
                    <a:p>
                      <a:r>
                        <a:rPr lang="en-US" sz="2300" dirty="0"/>
                        <a:t>Zambia </a:t>
                      </a:r>
                      <a:endParaRPr lang="en-US" sz="2300" dirty="0">
                        <a:latin typeface="Century Gothic" panose="020B0502020202020204" pitchFamily="34" charset="0"/>
                      </a:endParaRPr>
                    </a:p>
                  </a:txBody>
                  <a:tcPr marL="87799" marR="87799" marT="43899" marB="43899" anchor="ctr"/>
                </a:tc>
                <a:extLst>
                  <a:ext uri="{0D108BD9-81ED-4DB2-BD59-A6C34878D82A}">
                    <a16:rowId xmlns:a16="http://schemas.microsoft.com/office/drawing/2014/main" val="1987449535"/>
                  </a:ext>
                </a:extLst>
              </a:tr>
              <a:tr h="790187">
                <a:tc>
                  <a:txBody>
                    <a:bodyPr/>
                    <a:lstStyle/>
                    <a:p>
                      <a:r>
                        <a:rPr lang="en-US" sz="2300" dirty="0"/>
                        <a:t>Burkina Faso</a:t>
                      </a:r>
                      <a:endParaRPr lang="en-US" sz="2300" dirty="0">
                        <a:latin typeface="Century Gothic" panose="020B0502020202020204" pitchFamily="34" charset="0"/>
                      </a:endParaRPr>
                    </a:p>
                  </a:txBody>
                  <a:tcPr marL="87799" marR="87799" marT="43899" marB="43899" anchor="ctr"/>
                </a:tc>
                <a:tc>
                  <a:txBody>
                    <a:bodyPr/>
                    <a:lstStyle/>
                    <a:p>
                      <a:r>
                        <a:rPr lang="en-US" sz="2300" dirty="0"/>
                        <a:t>Kenya</a:t>
                      </a:r>
                      <a:endParaRPr lang="en-US" sz="2300" dirty="0">
                        <a:latin typeface="Century Gothic" panose="020B0502020202020204" pitchFamily="34" charset="0"/>
                      </a:endParaRPr>
                    </a:p>
                  </a:txBody>
                  <a:tcPr marL="87799" marR="87799" marT="43899" marB="43899" anchor="ctr"/>
                </a:tc>
                <a:tc>
                  <a:txBody>
                    <a:bodyPr/>
                    <a:lstStyle/>
                    <a:p>
                      <a:r>
                        <a:rPr lang="en-US" sz="2300" dirty="0"/>
                        <a:t>Senegal</a:t>
                      </a:r>
                      <a:endParaRPr lang="en-US" sz="2300" dirty="0">
                        <a:latin typeface="Century Gothic" panose="020B0502020202020204" pitchFamily="34" charset="0"/>
                      </a:endParaRPr>
                    </a:p>
                  </a:txBody>
                  <a:tcPr marL="87799" marR="87799" marT="43899" marB="43899" anchor="ctr"/>
                </a:tc>
                <a:tc>
                  <a:txBody>
                    <a:bodyPr/>
                    <a:lstStyle/>
                    <a:p>
                      <a:r>
                        <a:rPr lang="en-US" sz="2300" dirty="0"/>
                        <a:t>Zimbabwe</a:t>
                      </a:r>
                      <a:endParaRPr lang="en-US" sz="2300" dirty="0">
                        <a:latin typeface="Century Gothic" panose="020B0502020202020204" pitchFamily="34" charset="0"/>
                      </a:endParaRPr>
                    </a:p>
                  </a:txBody>
                  <a:tcPr marL="87799" marR="87799" marT="43899" marB="43899" anchor="ctr"/>
                </a:tc>
                <a:extLst>
                  <a:ext uri="{0D108BD9-81ED-4DB2-BD59-A6C34878D82A}">
                    <a16:rowId xmlns:a16="http://schemas.microsoft.com/office/drawing/2014/main" val="417011069"/>
                  </a:ext>
                </a:extLst>
              </a:tr>
              <a:tr h="790187">
                <a:tc>
                  <a:txBody>
                    <a:bodyPr/>
                    <a:lstStyle/>
                    <a:p>
                      <a:r>
                        <a:rPr lang="en-US" sz="2300" dirty="0"/>
                        <a:t>Burundi</a:t>
                      </a:r>
                      <a:endParaRPr lang="en-US" sz="2300" dirty="0">
                        <a:latin typeface="Century Gothic" panose="020B0502020202020204" pitchFamily="34" charset="0"/>
                      </a:endParaRPr>
                    </a:p>
                  </a:txBody>
                  <a:tcPr marL="87799" marR="87799" marT="43899" marB="43899" anchor="ctr"/>
                </a:tc>
                <a:tc>
                  <a:txBody>
                    <a:bodyPr/>
                    <a:lstStyle/>
                    <a:p>
                      <a:r>
                        <a:rPr lang="en-US" sz="2300" dirty="0"/>
                        <a:t>Madagascar</a:t>
                      </a:r>
                      <a:endParaRPr lang="en-US" sz="2300" dirty="0">
                        <a:latin typeface="Century Gothic" panose="020B0502020202020204" pitchFamily="34" charset="0"/>
                      </a:endParaRPr>
                    </a:p>
                  </a:txBody>
                  <a:tcPr marL="87799" marR="87799" marT="43899" marB="43899" anchor="ctr"/>
                </a:tc>
                <a:tc>
                  <a:txBody>
                    <a:bodyPr/>
                    <a:lstStyle/>
                    <a:p>
                      <a:r>
                        <a:rPr lang="en-US" sz="2300" dirty="0"/>
                        <a:t>South Africa</a:t>
                      </a:r>
                      <a:endParaRPr lang="en-US" sz="2300" dirty="0">
                        <a:latin typeface="Century Gothic" panose="020B0502020202020204" pitchFamily="34" charset="0"/>
                      </a:endParaRPr>
                    </a:p>
                  </a:txBody>
                  <a:tcPr marL="87799" marR="87799" marT="43899" marB="43899" anchor="ctr"/>
                </a:tc>
                <a:tc>
                  <a:txBody>
                    <a:bodyPr/>
                    <a:lstStyle/>
                    <a:p>
                      <a:r>
                        <a:rPr lang="en-US" sz="2300" dirty="0"/>
                        <a:t>The  Gambia</a:t>
                      </a:r>
                      <a:endParaRPr lang="en-US" sz="2300" dirty="0">
                        <a:latin typeface="Century Gothic" panose="020B0502020202020204" pitchFamily="34" charset="0"/>
                      </a:endParaRPr>
                    </a:p>
                  </a:txBody>
                  <a:tcPr marL="87799" marR="87799" marT="43899" marB="43899" anchor="ctr"/>
                </a:tc>
                <a:extLst>
                  <a:ext uri="{0D108BD9-81ED-4DB2-BD59-A6C34878D82A}">
                    <a16:rowId xmlns:a16="http://schemas.microsoft.com/office/drawing/2014/main" val="92149948"/>
                  </a:ext>
                </a:extLst>
              </a:tr>
              <a:tr h="512128">
                <a:tc>
                  <a:txBody>
                    <a:bodyPr/>
                    <a:lstStyle/>
                    <a:p>
                      <a:r>
                        <a:rPr lang="en-US" sz="2300" dirty="0"/>
                        <a:t>Chad</a:t>
                      </a:r>
                      <a:endParaRPr lang="en-US" sz="2300" dirty="0">
                        <a:latin typeface="Century Gothic" panose="020B0502020202020204" pitchFamily="34" charset="0"/>
                      </a:endParaRPr>
                    </a:p>
                  </a:txBody>
                  <a:tcPr marL="87799" marR="87799" marT="43899" marB="43899" anchor="ctr"/>
                </a:tc>
                <a:tc>
                  <a:txBody>
                    <a:bodyPr/>
                    <a:lstStyle/>
                    <a:p>
                      <a:r>
                        <a:rPr lang="en-US" sz="2300" dirty="0"/>
                        <a:t>Malawi</a:t>
                      </a:r>
                      <a:endParaRPr lang="en-US" sz="2300" dirty="0">
                        <a:latin typeface="Century Gothic" panose="020B0502020202020204" pitchFamily="34" charset="0"/>
                      </a:endParaRPr>
                    </a:p>
                  </a:txBody>
                  <a:tcPr marL="87799" marR="87799" marT="43899" marB="43899" anchor="ctr"/>
                </a:tc>
                <a:tc>
                  <a:txBody>
                    <a:bodyPr/>
                    <a:lstStyle/>
                    <a:p>
                      <a:r>
                        <a:rPr lang="en-US" sz="2300" dirty="0"/>
                        <a:t>Swaziland</a:t>
                      </a:r>
                      <a:endParaRPr lang="en-US" sz="2300" dirty="0">
                        <a:latin typeface="Century Gothic" panose="020B0502020202020204" pitchFamily="34" charset="0"/>
                      </a:endParaRPr>
                    </a:p>
                  </a:txBody>
                  <a:tcPr marL="87799" marR="87799" marT="43899" marB="43899" anchor="ctr"/>
                </a:tc>
                <a:tc>
                  <a:txBody>
                    <a:bodyPr/>
                    <a:lstStyle/>
                    <a:p>
                      <a:endParaRPr lang="en-US" sz="2300" dirty="0">
                        <a:latin typeface="Century Gothic" panose="020B0502020202020204" pitchFamily="34" charset="0"/>
                      </a:endParaRPr>
                    </a:p>
                  </a:txBody>
                  <a:tcPr marL="87799" marR="87799" marT="43899" marB="43899" anchor="ctr"/>
                </a:tc>
                <a:extLst>
                  <a:ext uri="{0D108BD9-81ED-4DB2-BD59-A6C34878D82A}">
                    <a16:rowId xmlns:a16="http://schemas.microsoft.com/office/drawing/2014/main" val="2620320847"/>
                  </a:ext>
                </a:extLst>
              </a:tr>
              <a:tr h="512128">
                <a:tc>
                  <a:txBody>
                    <a:bodyPr/>
                    <a:lstStyle/>
                    <a:p>
                      <a:r>
                        <a:rPr lang="en-US" sz="2300" dirty="0"/>
                        <a:t>DRC</a:t>
                      </a:r>
                      <a:endParaRPr lang="en-US" sz="2300" dirty="0">
                        <a:latin typeface="Century Gothic" panose="020B0502020202020204" pitchFamily="34" charset="0"/>
                      </a:endParaRPr>
                    </a:p>
                  </a:txBody>
                  <a:tcPr marL="87799" marR="87799" marT="43899" marB="43899" anchor="ctr"/>
                </a:tc>
                <a:tc>
                  <a:txBody>
                    <a:bodyPr/>
                    <a:lstStyle/>
                    <a:p>
                      <a:r>
                        <a:rPr lang="en-US" sz="2300" dirty="0"/>
                        <a:t>Mozambique</a:t>
                      </a:r>
                      <a:endParaRPr lang="en-US" sz="2300" dirty="0">
                        <a:latin typeface="Century Gothic" panose="020B0502020202020204" pitchFamily="34" charset="0"/>
                      </a:endParaRPr>
                    </a:p>
                  </a:txBody>
                  <a:tcPr marL="87799" marR="87799" marT="43899" marB="43899" anchor="ctr"/>
                </a:tc>
                <a:tc>
                  <a:txBody>
                    <a:bodyPr/>
                    <a:lstStyle/>
                    <a:p>
                      <a:r>
                        <a:rPr lang="en-US" sz="2300" dirty="0"/>
                        <a:t>Tanzania </a:t>
                      </a:r>
                      <a:endParaRPr lang="en-US" sz="2300" dirty="0">
                        <a:latin typeface="Century Gothic" panose="020B0502020202020204" pitchFamily="34" charset="0"/>
                      </a:endParaRPr>
                    </a:p>
                  </a:txBody>
                  <a:tcPr marL="87799" marR="87799" marT="43899" marB="43899" anchor="ctr"/>
                </a:tc>
                <a:tc>
                  <a:txBody>
                    <a:bodyPr/>
                    <a:lstStyle/>
                    <a:p>
                      <a:endParaRPr lang="en-US" sz="2300" dirty="0">
                        <a:latin typeface="Century Gothic" panose="020B0502020202020204" pitchFamily="34" charset="0"/>
                      </a:endParaRPr>
                    </a:p>
                  </a:txBody>
                  <a:tcPr marL="87799" marR="87799" marT="43899" marB="43899" anchor="ctr"/>
                </a:tc>
                <a:extLst>
                  <a:ext uri="{0D108BD9-81ED-4DB2-BD59-A6C34878D82A}">
                    <a16:rowId xmlns:a16="http://schemas.microsoft.com/office/drawing/2014/main" val="788710321"/>
                  </a:ext>
                </a:extLst>
              </a:tr>
              <a:tr h="512128">
                <a:tc>
                  <a:txBody>
                    <a:bodyPr/>
                    <a:lstStyle/>
                    <a:p>
                      <a:r>
                        <a:rPr lang="en-US" sz="2300" dirty="0"/>
                        <a:t>Côte d’Ivoire</a:t>
                      </a:r>
                      <a:endParaRPr lang="en-US" sz="2300" dirty="0">
                        <a:latin typeface="Century Gothic" panose="020B0502020202020204" pitchFamily="34" charset="0"/>
                      </a:endParaRPr>
                    </a:p>
                  </a:txBody>
                  <a:tcPr marL="87799" marR="87799" marT="43899" marB="43899" anchor="ctr"/>
                </a:tc>
                <a:tc>
                  <a:txBody>
                    <a:bodyPr/>
                    <a:lstStyle/>
                    <a:p>
                      <a:r>
                        <a:rPr lang="en-US" sz="2300" dirty="0"/>
                        <a:t>Namibia</a:t>
                      </a:r>
                      <a:endParaRPr lang="en-US" sz="2300" dirty="0">
                        <a:latin typeface="Century Gothic" panose="020B0502020202020204" pitchFamily="34" charset="0"/>
                      </a:endParaRPr>
                    </a:p>
                  </a:txBody>
                  <a:tcPr marL="87799" marR="87799" marT="43899" marB="43899" anchor="ctr"/>
                </a:tc>
                <a:tc>
                  <a:txBody>
                    <a:bodyPr/>
                    <a:lstStyle/>
                    <a:p>
                      <a:r>
                        <a:rPr lang="en-US" sz="2300" dirty="0"/>
                        <a:t>Uganda </a:t>
                      </a:r>
                      <a:endParaRPr lang="en-US" sz="2300" dirty="0">
                        <a:latin typeface="Century Gothic" panose="020B0502020202020204" pitchFamily="34" charset="0"/>
                      </a:endParaRPr>
                    </a:p>
                  </a:txBody>
                  <a:tcPr marL="87799" marR="87799" marT="43899" marB="43899" anchor="ctr"/>
                </a:tc>
                <a:tc>
                  <a:txBody>
                    <a:bodyPr/>
                    <a:lstStyle/>
                    <a:p>
                      <a:endParaRPr lang="en-US" sz="2300" dirty="0">
                        <a:latin typeface="Century Gothic" panose="020B0502020202020204" pitchFamily="34" charset="0"/>
                      </a:endParaRPr>
                    </a:p>
                  </a:txBody>
                  <a:tcPr marL="87799" marR="87799" marT="43899" marB="43899" anchor="ctr"/>
                </a:tc>
                <a:extLst>
                  <a:ext uri="{0D108BD9-81ED-4DB2-BD59-A6C34878D82A}">
                    <a16:rowId xmlns:a16="http://schemas.microsoft.com/office/drawing/2014/main" val="997440991"/>
                  </a:ext>
                </a:extLst>
              </a:tr>
            </a:tbl>
          </a:graphicData>
        </a:graphic>
      </p:graphicFrame>
    </p:spTree>
    <p:extLst>
      <p:ext uri="{BB962C8B-B14F-4D97-AF65-F5344CB8AC3E}">
        <p14:creationId xmlns:p14="http://schemas.microsoft.com/office/powerpoint/2010/main" val="368005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FFB7-F06D-4BF0-B207-73521E6CF5C7}"/>
              </a:ext>
            </a:extLst>
          </p:cNvPr>
          <p:cNvSpPr>
            <a:spLocks noGrp="1"/>
          </p:cNvSpPr>
          <p:nvPr>
            <p:ph type="title"/>
          </p:nvPr>
        </p:nvSpPr>
        <p:spPr/>
        <p:txBody>
          <a:bodyPr/>
          <a:lstStyle/>
          <a:p>
            <a:r>
              <a:rPr lang="en-US" dirty="0"/>
              <a:t>Countries with a PLACE study</a:t>
            </a:r>
          </a:p>
        </p:txBody>
      </p:sp>
      <p:graphicFrame>
        <p:nvGraphicFramePr>
          <p:cNvPr id="4" name="Table 3">
            <a:extLst>
              <a:ext uri="{FF2B5EF4-FFF2-40B4-BE49-F238E27FC236}">
                <a16:creationId xmlns:a16="http://schemas.microsoft.com/office/drawing/2014/main" id="{79CBCA46-02CE-4EA3-93D9-5A52CC010809}"/>
              </a:ext>
            </a:extLst>
          </p:cNvPr>
          <p:cNvGraphicFramePr>
            <a:graphicFrameLocks noGrp="1"/>
          </p:cNvGraphicFramePr>
          <p:nvPr>
            <p:extLst>
              <p:ext uri="{D42A27DB-BD31-4B8C-83A1-F6EECF244321}">
                <p14:modId xmlns:p14="http://schemas.microsoft.com/office/powerpoint/2010/main" val="4118292430"/>
              </p:ext>
            </p:extLst>
          </p:nvPr>
        </p:nvGraphicFramePr>
        <p:xfrm>
          <a:off x="405652" y="1752600"/>
          <a:ext cx="8332695" cy="4153528"/>
        </p:xfrm>
        <a:graphic>
          <a:graphicData uri="http://schemas.openxmlformats.org/drawingml/2006/table">
            <a:tbl>
              <a:tblPr firstRow="1" bandRow="1">
                <a:tableStyleId>{10A1B5D5-9B99-4C35-A422-299274C87663}</a:tableStyleId>
              </a:tblPr>
              <a:tblGrid>
                <a:gridCol w="2368052">
                  <a:extLst>
                    <a:ext uri="{9D8B030D-6E8A-4147-A177-3AD203B41FA5}">
                      <a16:colId xmlns:a16="http://schemas.microsoft.com/office/drawing/2014/main" val="2098327199"/>
                    </a:ext>
                  </a:extLst>
                </a:gridCol>
                <a:gridCol w="2351594">
                  <a:extLst>
                    <a:ext uri="{9D8B030D-6E8A-4147-A177-3AD203B41FA5}">
                      <a16:colId xmlns:a16="http://schemas.microsoft.com/office/drawing/2014/main" val="3693984669"/>
                    </a:ext>
                  </a:extLst>
                </a:gridCol>
                <a:gridCol w="2073784">
                  <a:extLst>
                    <a:ext uri="{9D8B030D-6E8A-4147-A177-3AD203B41FA5}">
                      <a16:colId xmlns:a16="http://schemas.microsoft.com/office/drawing/2014/main" val="1280411406"/>
                    </a:ext>
                  </a:extLst>
                </a:gridCol>
                <a:gridCol w="1539265">
                  <a:extLst>
                    <a:ext uri="{9D8B030D-6E8A-4147-A177-3AD203B41FA5}">
                      <a16:colId xmlns:a16="http://schemas.microsoft.com/office/drawing/2014/main" val="3882578218"/>
                    </a:ext>
                  </a:extLst>
                </a:gridCol>
              </a:tblGrid>
              <a:tr h="576879">
                <a:tc gridSpan="4">
                  <a:txBody>
                    <a:bodyPr/>
                    <a:lstStyle/>
                    <a:p>
                      <a:pPr algn="ctr"/>
                      <a:r>
                        <a:rPr lang="en-US" sz="2700" dirty="0"/>
                        <a:t>Asia and the Americas  </a:t>
                      </a:r>
                      <a:endParaRPr lang="en-US" sz="2700" dirty="0">
                        <a:latin typeface="Century Gothic" panose="020B0502020202020204" pitchFamily="34" charset="0"/>
                      </a:endParaRPr>
                    </a:p>
                  </a:txBody>
                  <a:tcPr marL="87173" marR="87173" marT="43586" marB="43586"/>
                </a:tc>
                <a:tc hMerge="1">
                  <a:txBody>
                    <a:bodyPr/>
                    <a:lstStyle/>
                    <a:p>
                      <a:endParaRPr lang="en-US" sz="3200" dirty="0"/>
                    </a:p>
                  </a:txBody>
                  <a:tcPr/>
                </a:tc>
                <a:tc hMerge="1">
                  <a:txBody>
                    <a:bodyPr/>
                    <a:lstStyle/>
                    <a:p>
                      <a:endParaRPr lang="en-US" sz="3200" dirty="0"/>
                    </a:p>
                  </a:txBody>
                  <a:tcPr/>
                </a:tc>
                <a:tc hMerge="1">
                  <a:txBody>
                    <a:bodyPr/>
                    <a:lstStyle/>
                    <a:p>
                      <a:endParaRPr lang="en-US" sz="3200" dirty="0"/>
                    </a:p>
                  </a:txBody>
                  <a:tcPr/>
                </a:tc>
                <a:extLst>
                  <a:ext uri="{0D108BD9-81ED-4DB2-BD59-A6C34878D82A}">
                    <a16:rowId xmlns:a16="http://schemas.microsoft.com/office/drawing/2014/main" val="3039519877"/>
                  </a:ext>
                </a:extLst>
              </a:tr>
              <a:tr h="576879">
                <a:tc>
                  <a:txBody>
                    <a:bodyPr/>
                    <a:lstStyle/>
                    <a:p>
                      <a:r>
                        <a:rPr lang="en-US" sz="2000" dirty="0"/>
                        <a:t>China</a:t>
                      </a:r>
                      <a:endParaRPr lang="en-US" sz="2000" dirty="0">
                        <a:latin typeface="Century Gothic" panose="020B0502020202020204" pitchFamily="34" charset="0"/>
                      </a:endParaRPr>
                    </a:p>
                  </a:txBody>
                  <a:tcPr marL="76917" marR="76917" marT="38458" marB="38458" anchor="ctr"/>
                </a:tc>
                <a:tc>
                  <a:txBody>
                    <a:bodyPr/>
                    <a:lstStyle/>
                    <a:p>
                      <a:r>
                        <a:rPr lang="en-US" sz="2000" dirty="0"/>
                        <a:t>Barbados</a:t>
                      </a:r>
                      <a:endParaRPr lang="en-US" sz="2000" dirty="0">
                        <a:latin typeface="Century Gothic" panose="020B0502020202020204" pitchFamily="34" charset="0"/>
                      </a:endParaRPr>
                    </a:p>
                  </a:txBody>
                  <a:tcPr marL="76917" marR="76917" marT="38458" marB="38458" anchor="ctr"/>
                </a:tc>
                <a:tc>
                  <a:txBody>
                    <a:bodyPr/>
                    <a:lstStyle/>
                    <a:p>
                      <a:r>
                        <a:rPr lang="en-US" sz="2000" dirty="0"/>
                        <a:t>Ecuador</a:t>
                      </a:r>
                      <a:endParaRPr lang="en-US" sz="2000" dirty="0">
                        <a:latin typeface="Century Gothic" panose="020B0502020202020204" pitchFamily="34" charset="0"/>
                      </a:endParaRPr>
                    </a:p>
                  </a:txBody>
                  <a:tcPr marL="76917" marR="76917" marT="38458" marB="38458" anchor="ctr"/>
                </a:tc>
                <a:tc>
                  <a:txBody>
                    <a:bodyPr/>
                    <a:lstStyle/>
                    <a:p>
                      <a:r>
                        <a:rPr lang="en-US" sz="2000" dirty="0"/>
                        <a:t>Mexico</a:t>
                      </a:r>
                      <a:endParaRPr lang="en-US" sz="2000" dirty="0">
                        <a:latin typeface="Century Gothic" panose="020B0502020202020204" pitchFamily="34" charset="0"/>
                      </a:endParaRPr>
                    </a:p>
                  </a:txBody>
                  <a:tcPr marL="76917" marR="76917" marT="38458" marB="38458" anchor="ctr"/>
                </a:tc>
                <a:extLst>
                  <a:ext uri="{0D108BD9-81ED-4DB2-BD59-A6C34878D82A}">
                    <a16:rowId xmlns:a16="http://schemas.microsoft.com/office/drawing/2014/main" val="1987449535"/>
                  </a:ext>
                </a:extLst>
              </a:tr>
              <a:tr h="692254">
                <a:tc>
                  <a:txBody>
                    <a:bodyPr/>
                    <a:lstStyle/>
                    <a:p>
                      <a:r>
                        <a:rPr lang="en-US" sz="2000" dirty="0"/>
                        <a:t>India</a:t>
                      </a:r>
                      <a:endParaRPr lang="en-US" sz="2000" dirty="0">
                        <a:latin typeface="Century Gothic" panose="020B0502020202020204" pitchFamily="34" charset="0"/>
                      </a:endParaRPr>
                    </a:p>
                  </a:txBody>
                  <a:tcPr marL="76917" marR="76917" marT="38458" marB="38458" anchor="ctr"/>
                </a:tc>
                <a:tc>
                  <a:txBody>
                    <a:bodyPr/>
                    <a:lstStyle/>
                    <a:p>
                      <a:r>
                        <a:rPr lang="en-US" sz="2000" dirty="0"/>
                        <a:t>Dominican Republic</a:t>
                      </a:r>
                      <a:endParaRPr lang="en-US" sz="2000" dirty="0">
                        <a:latin typeface="Century Gothic" panose="020B0502020202020204" pitchFamily="34" charset="0"/>
                      </a:endParaRPr>
                    </a:p>
                  </a:txBody>
                  <a:tcPr marL="76917" marR="76917" marT="38458" marB="38458" anchor="ctr"/>
                </a:tc>
                <a:tc>
                  <a:txBody>
                    <a:bodyPr/>
                    <a:lstStyle/>
                    <a:p>
                      <a:r>
                        <a:rPr lang="en-US" sz="2000" dirty="0"/>
                        <a:t>Guyana</a:t>
                      </a:r>
                      <a:endParaRPr lang="en-US" sz="2000" dirty="0">
                        <a:latin typeface="Century Gothic" panose="020B0502020202020204" pitchFamily="34" charset="0"/>
                      </a:endParaRPr>
                    </a:p>
                  </a:txBody>
                  <a:tcPr marL="76917" marR="76917" marT="38458" marB="38458" anchor="ctr"/>
                </a:tc>
                <a:tc>
                  <a:txBody>
                    <a:bodyPr/>
                    <a:lstStyle/>
                    <a:p>
                      <a:r>
                        <a:rPr lang="en-US" sz="2000" dirty="0"/>
                        <a:t>United States</a:t>
                      </a:r>
                      <a:endParaRPr lang="en-US" sz="2000" dirty="0">
                        <a:latin typeface="Century Gothic" panose="020B0502020202020204" pitchFamily="34" charset="0"/>
                      </a:endParaRPr>
                    </a:p>
                  </a:txBody>
                  <a:tcPr marL="76917" marR="76917" marT="38458" marB="38458" anchor="ctr"/>
                </a:tc>
                <a:extLst>
                  <a:ext uri="{0D108BD9-81ED-4DB2-BD59-A6C34878D82A}">
                    <a16:rowId xmlns:a16="http://schemas.microsoft.com/office/drawing/2014/main" val="417011069"/>
                  </a:ext>
                </a:extLst>
              </a:tr>
              <a:tr h="576879">
                <a:tc>
                  <a:txBody>
                    <a:bodyPr/>
                    <a:lstStyle/>
                    <a:p>
                      <a:r>
                        <a:rPr lang="en-US" sz="2000" dirty="0"/>
                        <a:t>Kazakhstan</a:t>
                      </a:r>
                      <a:endParaRPr lang="en-US" sz="2000" dirty="0">
                        <a:latin typeface="Century Gothic" panose="020B0502020202020204" pitchFamily="34" charset="0"/>
                      </a:endParaRPr>
                    </a:p>
                  </a:txBody>
                  <a:tcPr marL="76917" marR="76917" marT="38458" marB="38458" anchor="ctr"/>
                </a:tc>
                <a:tc>
                  <a:txBody>
                    <a:bodyPr/>
                    <a:lstStyle/>
                    <a:p>
                      <a:r>
                        <a:rPr lang="en-US" sz="2000" dirty="0"/>
                        <a:t>Haiti</a:t>
                      </a:r>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extLst>
                  <a:ext uri="{0D108BD9-81ED-4DB2-BD59-A6C34878D82A}">
                    <a16:rowId xmlns:a16="http://schemas.microsoft.com/office/drawing/2014/main" val="92149948"/>
                  </a:ext>
                </a:extLst>
              </a:tr>
              <a:tr h="576879">
                <a:tc>
                  <a:txBody>
                    <a:bodyPr/>
                    <a:lstStyle/>
                    <a:p>
                      <a:r>
                        <a:rPr lang="en-US" sz="2000" dirty="0"/>
                        <a:t>Kyrgyzstan</a:t>
                      </a:r>
                      <a:endParaRPr lang="en-US" sz="2000" dirty="0">
                        <a:latin typeface="Century Gothic" panose="020B0502020202020204" pitchFamily="34" charset="0"/>
                      </a:endParaRPr>
                    </a:p>
                  </a:txBody>
                  <a:tcPr marL="76917" marR="76917" marT="38458" marB="38458" anchor="ctr"/>
                </a:tc>
                <a:tc>
                  <a:txBody>
                    <a:bodyPr/>
                    <a:lstStyle/>
                    <a:p>
                      <a:r>
                        <a:rPr lang="en-US" sz="2000" dirty="0"/>
                        <a:t>Jamaica</a:t>
                      </a:r>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extLst>
                  <a:ext uri="{0D108BD9-81ED-4DB2-BD59-A6C34878D82A}">
                    <a16:rowId xmlns:a16="http://schemas.microsoft.com/office/drawing/2014/main" val="2620320847"/>
                  </a:ext>
                </a:extLst>
              </a:tr>
              <a:tr h="576879">
                <a:tc>
                  <a:txBody>
                    <a:bodyPr/>
                    <a:lstStyle/>
                    <a:p>
                      <a:r>
                        <a:rPr lang="en-US" sz="2000" dirty="0"/>
                        <a:t>Russia</a:t>
                      </a:r>
                      <a:endParaRPr lang="en-US" sz="2000" dirty="0">
                        <a:latin typeface="Century Gothic" panose="020B0502020202020204" pitchFamily="34" charset="0"/>
                      </a:endParaRPr>
                    </a:p>
                  </a:txBody>
                  <a:tcPr marL="76917" marR="76917" marT="38458" marB="38458" anchor="ctr"/>
                </a:tc>
                <a:tc>
                  <a:txBody>
                    <a:bodyPr/>
                    <a:lstStyle/>
                    <a:p>
                      <a:r>
                        <a:rPr lang="en-US" sz="2000" dirty="0"/>
                        <a:t>St. Lucia</a:t>
                      </a:r>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extLst>
                  <a:ext uri="{0D108BD9-81ED-4DB2-BD59-A6C34878D82A}">
                    <a16:rowId xmlns:a16="http://schemas.microsoft.com/office/drawing/2014/main" val="788710321"/>
                  </a:ext>
                </a:extLst>
              </a:tr>
              <a:tr h="576879">
                <a:tc>
                  <a:txBody>
                    <a:bodyPr/>
                    <a:lstStyle/>
                    <a:p>
                      <a:r>
                        <a:rPr lang="en-US" sz="2000" dirty="0"/>
                        <a:t>Uzbekistan</a:t>
                      </a:r>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tc>
                  <a:txBody>
                    <a:bodyPr/>
                    <a:lstStyle/>
                    <a:p>
                      <a:endParaRPr lang="en-US" sz="2000" dirty="0">
                        <a:latin typeface="Century Gothic" panose="020B0502020202020204" pitchFamily="34" charset="0"/>
                      </a:endParaRPr>
                    </a:p>
                  </a:txBody>
                  <a:tcPr marL="76917" marR="76917" marT="38458" marB="38458" anchor="ctr"/>
                </a:tc>
                <a:extLst>
                  <a:ext uri="{0D108BD9-81ED-4DB2-BD59-A6C34878D82A}">
                    <a16:rowId xmlns:a16="http://schemas.microsoft.com/office/drawing/2014/main" val="997440991"/>
                  </a:ext>
                </a:extLst>
              </a:tr>
            </a:tbl>
          </a:graphicData>
        </a:graphic>
      </p:graphicFrame>
    </p:spTree>
    <p:extLst>
      <p:ext uri="{BB962C8B-B14F-4D97-AF65-F5344CB8AC3E}">
        <p14:creationId xmlns:p14="http://schemas.microsoft.com/office/powerpoint/2010/main" val="319803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4B42-29A8-4725-BCA8-91E52F504708}"/>
              </a:ext>
            </a:extLst>
          </p:cNvPr>
          <p:cNvSpPr>
            <a:spLocks noGrp="1"/>
          </p:cNvSpPr>
          <p:nvPr>
            <p:ph type="title"/>
          </p:nvPr>
        </p:nvSpPr>
        <p:spPr>
          <a:xfrm>
            <a:off x="554183" y="685868"/>
            <a:ext cx="8361217" cy="1008529"/>
          </a:xfrm>
        </p:spPr>
        <p:txBody>
          <a:bodyPr/>
          <a:lstStyle/>
          <a:p>
            <a:r>
              <a:rPr lang="en-US" dirty="0"/>
              <a:t>Problem that PLACE addresses</a:t>
            </a:r>
          </a:p>
        </p:txBody>
      </p:sp>
      <p:sp>
        <p:nvSpPr>
          <p:cNvPr id="7" name="Text Placeholder 6">
            <a:extLst>
              <a:ext uri="{FF2B5EF4-FFF2-40B4-BE49-F238E27FC236}">
                <a16:creationId xmlns:a16="http://schemas.microsoft.com/office/drawing/2014/main" id="{A6A13832-E28E-43A7-A798-66D9BEE16D5E}"/>
              </a:ext>
            </a:extLst>
          </p:cNvPr>
          <p:cNvSpPr>
            <a:spLocks noGrp="1"/>
          </p:cNvSpPr>
          <p:nvPr>
            <p:ph type="body" sz="quarter" idx="10"/>
          </p:nvPr>
        </p:nvSpPr>
        <p:spPr>
          <a:xfrm>
            <a:off x="554183" y="1752600"/>
            <a:ext cx="8229600" cy="5163603"/>
          </a:xfrm>
        </p:spPr>
        <p:txBody>
          <a:bodyPr/>
          <a:lstStyle/>
          <a:p>
            <a:pPr marL="457200" indent="-457200">
              <a:spcAft>
                <a:spcPts val="600"/>
              </a:spcAft>
              <a:buClr>
                <a:srgbClr val="D54F33"/>
              </a:buClr>
              <a:buSzPct val="120000"/>
              <a:buFont typeface="+mj-lt"/>
              <a:buAutoNum type="arabicPeriod"/>
            </a:pPr>
            <a:r>
              <a:rPr lang="en-US" sz="2400" dirty="0"/>
              <a:t>Local evidence to inform the HIV response is often inadequate.</a:t>
            </a:r>
          </a:p>
          <a:p>
            <a:pPr marL="457200" indent="-457200">
              <a:spcAft>
                <a:spcPts val="600"/>
              </a:spcAft>
              <a:buClr>
                <a:srgbClr val="D54F33"/>
              </a:buClr>
              <a:buSzPct val="120000"/>
              <a:buFont typeface="+mj-lt"/>
              <a:buAutoNum type="arabicPeriod"/>
            </a:pPr>
            <a:r>
              <a:rPr lang="en-US" sz="2400" dirty="0"/>
              <a:t>People most at risk are often the least likely to get services. </a:t>
            </a:r>
          </a:p>
          <a:p>
            <a:pPr marL="457200" indent="-457200">
              <a:spcAft>
                <a:spcPts val="600"/>
              </a:spcAft>
              <a:buClr>
                <a:srgbClr val="D54F33"/>
              </a:buClr>
              <a:buSzPct val="120000"/>
              <a:buFont typeface="+mj-lt"/>
              <a:buAutoNum type="arabicPeriod"/>
            </a:pPr>
            <a:r>
              <a:rPr lang="en-US" sz="2400" dirty="0"/>
              <a:t>Subgroups at highest risk are unknown. </a:t>
            </a:r>
          </a:p>
          <a:p>
            <a:pPr marL="457200" indent="-457200">
              <a:spcAft>
                <a:spcPts val="600"/>
              </a:spcAft>
              <a:buClr>
                <a:srgbClr val="D54F33"/>
              </a:buClr>
              <a:buSzPct val="120000"/>
              <a:buFont typeface="+mj-lt"/>
              <a:buAutoNum type="arabicPeriod"/>
            </a:pPr>
            <a:r>
              <a:rPr lang="en-US" sz="2400" dirty="0"/>
              <a:t>Engagement with stakeholders is often not meaningful.</a:t>
            </a:r>
          </a:p>
          <a:p>
            <a:pPr marL="457200" indent="-457200">
              <a:spcAft>
                <a:spcPts val="600"/>
              </a:spcAft>
              <a:buClr>
                <a:srgbClr val="D54F33"/>
              </a:buClr>
              <a:buSzPct val="120000"/>
              <a:buFont typeface="+mj-lt"/>
              <a:buAutoNum type="arabicPeriod"/>
            </a:pPr>
            <a:r>
              <a:rPr lang="en-US" sz="2400" dirty="0"/>
              <a:t>Tools to monitor the local  HIV response are inadequate.  </a:t>
            </a:r>
          </a:p>
          <a:p>
            <a:pPr marL="457200" indent="-457200">
              <a:spcAft>
                <a:spcPts val="600"/>
              </a:spcAft>
              <a:buClr>
                <a:srgbClr val="D54F33"/>
              </a:buClr>
              <a:buSzPct val="120000"/>
              <a:buFont typeface="+mj-lt"/>
              <a:buAutoNum type="arabicPeriod"/>
            </a:pPr>
            <a:endParaRPr lang="en-US" sz="2000" dirty="0"/>
          </a:p>
        </p:txBody>
      </p:sp>
    </p:spTree>
    <p:extLst>
      <p:ext uri="{BB962C8B-B14F-4D97-AF65-F5344CB8AC3E}">
        <p14:creationId xmlns:p14="http://schemas.microsoft.com/office/powerpoint/2010/main" val="316084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ADE4A9EE-B1B5-436D-B271-C81A1D0771C1}"/>
              </a:ext>
            </a:extLst>
          </p:cNvPr>
          <p:cNvSpPr>
            <a:spLocks noGrp="1"/>
          </p:cNvSpPr>
          <p:nvPr>
            <p:ph type="body" sz="quarter" idx="10"/>
          </p:nvPr>
        </p:nvSpPr>
        <p:spPr>
          <a:xfrm>
            <a:off x="132874" y="1553444"/>
            <a:ext cx="9040779" cy="1200329"/>
          </a:xfrm>
        </p:spPr>
        <p:txBody>
          <a:bodyPr/>
          <a:lstStyle/>
          <a:p>
            <a:r>
              <a:rPr lang="en-US" altLang="en-US" sz="2400" dirty="0">
                <a:solidFill>
                  <a:srgbClr val="00637E"/>
                </a:solidFill>
              </a:rPr>
              <a:t>Our failure to adequately focus an effective, locally tailored HIV prevention response </a:t>
            </a:r>
            <a:r>
              <a:rPr lang="en-US" altLang="en-US" sz="2400" b="1" dirty="0">
                <a:solidFill>
                  <a:srgbClr val="00637E"/>
                </a:solidFill>
              </a:rPr>
              <a:t>where it is most needed</a:t>
            </a:r>
            <a:endParaRPr lang="en-US" sz="2400" b="1" dirty="0">
              <a:solidFill>
                <a:srgbClr val="00637E"/>
              </a:solidFill>
            </a:endParaRPr>
          </a:p>
        </p:txBody>
      </p:sp>
      <p:grpSp>
        <p:nvGrpSpPr>
          <p:cNvPr id="40964" name="Group 130">
            <a:extLst>
              <a:ext uri="{FF2B5EF4-FFF2-40B4-BE49-F238E27FC236}">
                <a16:creationId xmlns:a16="http://schemas.microsoft.com/office/drawing/2014/main" id="{E4EE687D-7825-41BD-AAC2-0287450D47C0}"/>
              </a:ext>
            </a:extLst>
          </p:cNvPr>
          <p:cNvGrpSpPr>
            <a:grpSpLocks/>
          </p:cNvGrpSpPr>
          <p:nvPr/>
        </p:nvGrpSpPr>
        <p:grpSpPr bwMode="auto">
          <a:xfrm>
            <a:off x="4603037" y="2936856"/>
            <a:ext cx="4117188" cy="3775113"/>
            <a:chOff x="1177" y="9604"/>
            <a:chExt cx="9360" cy="7230"/>
          </a:xfrm>
        </p:grpSpPr>
        <p:pic>
          <p:nvPicPr>
            <p:cNvPr id="40973" name="Picture 1" descr="Description: HIV_prevention_updated May 2011.png">
              <a:extLst>
                <a:ext uri="{FF2B5EF4-FFF2-40B4-BE49-F238E27FC236}">
                  <a16:creationId xmlns:a16="http://schemas.microsoft.com/office/drawing/2014/main" id="{7F0E20DA-37BC-4355-A021-A5A4B652A0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 y="9604"/>
              <a:ext cx="9360" cy="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4" name="Group 129">
              <a:extLst>
                <a:ext uri="{FF2B5EF4-FFF2-40B4-BE49-F238E27FC236}">
                  <a16:creationId xmlns:a16="http://schemas.microsoft.com/office/drawing/2014/main" id="{F23A6E9A-49AC-4010-82C2-3C32834EB9CE}"/>
                </a:ext>
              </a:extLst>
            </p:cNvPr>
            <p:cNvGrpSpPr>
              <a:grpSpLocks/>
            </p:cNvGrpSpPr>
            <p:nvPr/>
          </p:nvGrpSpPr>
          <p:grpSpPr bwMode="auto">
            <a:xfrm>
              <a:off x="5715" y="11611"/>
              <a:ext cx="4822" cy="2864"/>
              <a:chOff x="5877" y="13177"/>
              <a:chExt cx="4822" cy="2864"/>
            </a:xfrm>
          </p:grpSpPr>
          <p:sp>
            <p:nvSpPr>
              <p:cNvPr id="40975" name="Oval 126">
                <a:extLst>
                  <a:ext uri="{FF2B5EF4-FFF2-40B4-BE49-F238E27FC236}">
                    <a16:creationId xmlns:a16="http://schemas.microsoft.com/office/drawing/2014/main" id="{5A4B97F5-E214-4DE6-A92E-2B45E9753C0A}"/>
                  </a:ext>
                </a:extLst>
              </p:cNvPr>
              <p:cNvSpPr>
                <a:spLocks noChangeArrowheads="1"/>
              </p:cNvSpPr>
              <p:nvPr/>
            </p:nvSpPr>
            <p:spPr bwMode="auto">
              <a:xfrm>
                <a:off x="5877" y="13371"/>
                <a:ext cx="2310" cy="267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ct val="0"/>
                  </a:spcAft>
                  <a:buNone/>
                </a:pPr>
                <a:endParaRPr lang="en-US" altLang="en-US" sz="1800">
                  <a:solidFill>
                    <a:srgbClr val="000000"/>
                  </a:solidFill>
                </a:endParaRPr>
              </a:p>
            </p:txBody>
          </p:sp>
          <p:sp>
            <p:nvSpPr>
              <p:cNvPr id="40976" name="Text Box 127">
                <a:extLst>
                  <a:ext uri="{FF2B5EF4-FFF2-40B4-BE49-F238E27FC236}">
                    <a16:creationId xmlns:a16="http://schemas.microsoft.com/office/drawing/2014/main" id="{3B9AB4F2-7F72-47D4-A8A4-DEF3F2858830}"/>
                  </a:ext>
                </a:extLst>
              </p:cNvPr>
              <p:cNvSpPr txBox="1">
                <a:spLocks noChangeArrowheads="1"/>
              </p:cNvSpPr>
              <p:nvPr/>
            </p:nvSpPr>
            <p:spPr bwMode="auto">
              <a:xfrm>
                <a:off x="8389" y="13177"/>
                <a:ext cx="2310" cy="2299"/>
              </a:xfrm>
              <a:prstGeom prst="rect">
                <a:avLst/>
              </a:prstGeom>
              <a:solidFill>
                <a:srgbClr val="FFFFFF"/>
              </a:solidFill>
              <a:ln w="19050">
                <a:solidFill>
                  <a:srgbClr val="000000"/>
                </a:solidFill>
                <a:miter lim="800000"/>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ts val="1000"/>
                  </a:spcAft>
                  <a:buNone/>
                </a:pPr>
                <a:r>
                  <a:rPr lang="en-US" altLang="en-US" sz="1200" b="1" dirty="0">
                    <a:solidFill>
                      <a:srgbClr val="000000"/>
                    </a:solidFill>
                    <a:latin typeface="Century Gothic" panose="020B0502020202020204" pitchFamily="34" charset="0"/>
                    <a:cs typeface="Arial" panose="020B0604020202020204" pitchFamily="34" charset="0"/>
                  </a:rPr>
                  <a:t>Area with clusters of venues but no prevention program.</a:t>
                </a:r>
              </a:p>
            </p:txBody>
          </p:sp>
        </p:grpSp>
      </p:grpSp>
      <p:pic>
        <p:nvPicPr>
          <p:cNvPr id="40965" name="Picture 1" descr="rochapinto_bytype2.jpg">
            <a:extLst>
              <a:ext uri="{FF2B5EF4-FFF2-40B4-BE49-F238E27FC236}">
                <a16:creationId xmlns:a16="http://schemas.microsoft.com/office/drawing/2014/main" id="{0A369FFA-7A64-4928-86C9-80F72ED06B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978" y="3698543"/>
            <a:ext cx="3269879" cy="278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Object 2">
            <a:extLst>
              <a:ext uri="{FF2B5EF4-FFF2-40B4-BE49-F238E27FC236}">
                <a16:creationId xmlns:a16="http://schemas.microsoft.com/office/drawing/2014/main" id="{D31D2085-116E-46F4-B232-67EED71DD8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2812" r="-1471" b="-937"/>
          <a:stretch>
            <a:fillRect/>
          </a:stretch>
        </p:blipFill>
        <p:spPr bwMode="auto">
          <a:xfrm>
            <a:off x="476973" y="6037908"/>
            <a:ext cx="2780508" cy="8017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971" name="Title 1">
            <a:extLst>
              <a:ext uri="{FF2B5EF4-FFF2-40B4-BE49-F238E27FC236}">
                <a16:creationId xmlns:a16="http://schemas.microsoft.com/office/drawing/2014/main" id="{9C2816FB-BF99-4C50-B823-953A066B6EB0}"/>
              </a:ext>
            </a:extLst>
          </p:cNvPr>
          <p:cNvSpPr txBox="1">
            <a:spLocks/>
          </p:cNvSpPr>
          <p:nvPr/>
        </p:nvSpPr>
        <p:spPr bwMode="auto">
          <a:xfrm>
            <a:off x="400573" y="281472"/>
            <a:ext cx="9040780" cy="122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ct val="0"/>
              </a:spcAft>
              <a:buNone/>
            </a:pPr>
            <a:r>
              <a:rPr lang="en-US" altLang="en-US" sz="3600" b="1" dirty="0">
                <a:solidFill>
                  <a:schemeClr val="bg1"/>
                </a:solidFill>
                <a:latin typeface="Century Gothic" panose="020B0502020202020204" pitchFamily="34" charset="0"/>
              </a:rPr>
              <a:t>What problem does PLACE </a:t>
            </a:r>
          </a:p>
          <a:p>
            <a:pPr defTabSz="914422" eaLnBrk="1" fontAlgn="base" hangingPunct="1">
              <a:spcBef>
                <a:spcPct val="0"/>
              </a:spcBef>
              <a:spcAft>
                <a:spcPct val="0"/>
              </a:spcAft>
              <a:buNone/>
            </a:pPr>
            <a:r>
              <a:rPr lang="en-US" altLang="en-US" sz="3600" b="1" dirty="0">
                <a:solidFill>
                  <a:schemeClr val="bg1"/>
                </a:solidFill>
                <a:latin typeface="Century Gothic" panose="020B0502020202020204" pitchFamily="34" charset="0"/>
              </a:rPr>
              <a:t>address? (1)</a:t>
            </a:r>
          </a:p>
        </p:txBody>
      </p:sp>
      <p:sp>
        <p:nvSpPr>
          <p:cNvPr id="17" name="TextBox 3">
            <a:extLst>
              <a:ext uri="{FF2B5EF4-FFF2-40B4-BE49-F238E27FC236}">
                <a16:creationId xmlns:a16="http://schemas.microsoft.com/office/drawing/2014/main" id="{3DE33930-514E-44F7-B52F-5B60B9DF6924}"/>
              </a:ext>
            </a:extLst>
          </p:cNvPr>
          <p:cNvSpPr txBox="1">
            <a:spLocks noChangeArrowheads="1"/>
          </p:cNvSpPr>
          <p:nvPr/>
        </p:nvSpPr>
        <p:spPr bwMode="auto">
          <a:xfrm>
            <a:off x="400573" y="2593815"/>
            <a:ext cx="425269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ct val="0"/>
              </a:spcAft>
              <a:buNone/>
            </a:pPr>
            <a:r>
              <a:rPr lang="en-US" altLang="en-US" sz="1800" b="1" dirty="0">
                <a:solidFill>
                  <a:srgbClr val="000000"/>
                </a:solidFill>
                <a:latin typeface="Century Gothic" panose="020B0502020202020204" pitchFamily="34" charset="0"/>
              </a:rPr>
              <a:t>A 2012 PLACE study in Angola </a:t>
            </a:r>
          </a:p>
          <a:p>
            <a:pPr defTabSz="914422" eaLnBrk="1" fontAlgn="base" hangingPunct="1">
              <a:spcBef>
                <a:spcPct val="0"/>
              </a:spcBef>
              <a:spcAft>
                <a:spcPct val="0"/>
              </a:spcAft>
              <a:buNone/>
            </a:pPr>
            <a:r>
              <a:rPr lang="en-US" altLang="en-US" sz="1600" dirty="0">
                <a:solidFill>
                  <a:srgbClr val="000000"/>
                </a:solidFill>
                <a:latin typeface="Century Gothic" panose="020B0502020202020204" pitchFamily="34" charset="0"/>
              </a:rPr>
              <a:t>identified venues where people met new sexual partners but where </a:t>
            </a:r>
            <a:r>
              <a:rPr lang="en-US" altLang="en-US" sz="1600" b="1" dirty="0">
                <a:solidFill>
                  <a:srgbClr val="000000"/>
                </a:solidFill>
                <a:latin typeface="Century Gothic" panose="020B0502020202020204" pitchFamily="34" charset="0"/>
              </a:rPr>
              <a:t>intervention programs were insufficient. </a:t>
            </a:r>
          </a:p>
        </p:txBody>
      </p:sp>
    </p:spTree>
    <p:extLst>
      <p:ext uri="{BB962C8B-B14F-4D97-AF65-F5344CB8AC3E}">
        <p14:creationId xmlns:p14="http://schemas.microsoft.com/office/powerpoint/2010/main" val="119809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1" name="Title 1">
            <a:extLst>
              <a:ext uri="{FF2B5EF4-FFF2-40B4-BE49-F238E27FC236}">
                <a16:creationId xmlns:a16="http://schemas.microsoft.com/office/drawing/2014/main" id="{9C2816FB-BF99-4C50-B823-953A066B6EB0}"/>
              </a:ext>
            </a:extLst>
          </p:cNvPr>
          <p:cNvSpPr txBox="1">
            <a:spLocks/>
          </p:cNvSpPr>
          <p:nvPr/>
        </p:nvSpPr>
        <p:spPr bwMode="auto">
          <a:xfrm>
            <a:off x="432340" y="284476"/>
            <a:ext cx="9040780" cy="122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ct val="0"/>
              </a:spcAft>
              <a:buNone/>
            </a:pPr>
            <a:r>
              <a:rPr lang="en-US" altLang="en-US" sz="3600" b="1" dirty="0">
                <a:solidFill>
                  <a:schemeClr val="bg1"/>
                </a:solidFill>
                <a:latin typeface="Century Gothic" panose="020B0502020202020204" pitchFamily="34" charset="0"/>
              </a:rPr>
              <a:t>What problem does PLACE </a:t>
            </a:r>
          </a:p>
          <a:p>
            <a:pPr defTabSz="914422" eaLnBrk="1" fontAlgn="base" hangingPunct="1">
              <a:spcBef>
                <a:spcPct val="0"/>
              </a:spcBef>
              <a:spcAft>
                <a:spcPct val="0"/>
              </a:spcAft>
              <a:buNone/>
            </a:pPr>
            <a:r>
              <a:rPr lang="en-US" altLang="en-US" sz="3600" b="1" dirty="0">
                <a:solidFill>
                  <a:schemeClr val="bg1"/>
                </a:solidFill>
                <a:latin typeface="Century Gothic" panose="020B0502020202020204" pitchFamily="34" charset="0"/>
              </a:rPr>
              <a:t>address? (2)</a:t>
            </a:r>
          </a:p>
        </p:txBody>
      </p:sp>
      <p:sp>
        <p:nvSpPr>
          <p:cNvPr id="3" name="Text Placeholder 2">
            <a:extLst>
              <a:ext uri="{FF2B5EF4-FFF2-40B4-BE49-F238E27FC236}">
                <a16:creationId xmlns:a16="http://schemas.microsoft.com/office/drawing/2014/main" id="{F80B5906-4E1D-46BF-9EB7-8C6FD134FCCC}"/>
              </a:ext>
            </a:extLst>
          </p:cNvPr>
          <p:cNvSpPr>
            <a:spLocks noGrp="1"/>
          </p:cNvSpPr>
          <p:nvPr>
            <p:ph type="body" sz="quarter" idx="10"/>
          </p:nvPr>
        </p:nvSpPr>
        <p:spPr>
          <a:xfrm>
            <a:off x="132874" y="1553444"/>
            <a:ext cx="9040779" cy="1200329"/>
          </a:xfrm>
        </p:spPr>
        <p:txBody>
          <a:bodyPr/>
          <a:lstStyle/>
          <a:p>
            <a:r>
              <a:rPr lang="en-US" altLang="en-US" sz="2400" dirty="0">
                <a:solidFill>
                  <a:srgbClr val="00637E"/>
                </a:solidFill>
              </a:rPr>
              <a:t>Our failure to adequately focus effective, locally tailored HIV prevention response </a:t>
            </a:r>
            <a:r>
              <a:rPr lang="en-US" altLang="en-US" sz="2400" b="1" dirty="0">
                <a:solidFill>
                  <a:srgbClr val="00637E"/>
                </a:solidFill>
              </a:rPr>
              <a:t>where it is most needed</a:t>
            </a:r>
            <a:endParaRPr lang="en-US" sz="2400" b="1" dirty="0">
              <a:solidFill>
                <a:srgbClr val="00637E"/>
              </a:solidFill>
            </a:endParaRPr>
          </a:p>
        </p:txBody>
      </p:sp>
      <p:grpSp>
        <p:nvGrpSpPr>
          <p:cNvPr id="6" name="Group 5">
            <a:extLst>
              <a:ext uri="{FF2B5EF4-FFF2-40B4-BE49-F238E27FC236}">
                <a16:creationId xmlns:a16="http://schemas.microsoft.com/office/drawing/2014/main" id="{69055E98-0C6E-4125-AF21-FE81017F2DB6}"/>
              </a:ext>
            </a:extLst>
          </p:cNvPr>
          <p:cNvGrpSpPr/>
          <p:nvPr/>
        </p:nvGrpSpPr>
        <p:grpSpPr>
          <a:xfrm>
            <a:off x="164739" y="2514600"/>
            <a:ext cx="4374062" cy="4387296"/>
            <a:chOff x="4419600" y="2483500"/>
            <a:chExt cx="4374062" cy="4387296"/>
          </a:xfrm>
        </p:grpSpPr>
        <p:pic>
          <p:nvPicPr>
            <p:cNvPr id="40962" name="Picture 28" descr="Condom_availability">
              <a:extLst>
                <a:ext uri="{FF2B5EF4-FFF2-40B4-BE49-F238E27FC236}">
                  <a16:creationId xmlns:a16="http://schemas.microsoft.com/office/drawing/2014/main" id="{F72AACB2-0470-45A7-B20A-42CEFAB3AC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582022"/>
              <a:ext cx="4252690" cy="328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3">
              <a:extLst>
                <a:ext uri="{FF2B5EF4-FFF2-40B4-BE49-F238E27FC236}">
                  <a16:creationId xmlns:a16="http://schemas.microsoft.com/office/drawing/2014/main" id="{14D6904B-9146-4983-931C-DAF28DB55E90}"/>
                </a:ext>
              </a:extLst>
            </p:cNvPr>
            <p:cNvSpPr txBox="1">
              <a:spLocks noChangeArrowheads="1"/>
            </p:cNvSpPr>
            <p:nvPr/>
          </p:nvSpPr>
          <p:spPr bwMode="auto">
            <a:xfrm>
              <a:off x="4540972" y="2483500"/>
              <a:ext cx="425269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ct val="0"/>
                </a:spcAft>
                <a:buNone/>
              </a:pPr>
              <a:r>
                <a:rPr lang="en-US" altLang="en-US" sz="1800" b="1" dirty="0">
                  <a:solidFill>
                    <a:srgbClr val="000000"/>
                  </a:solidFill>
                  <a:latin typeface="Century Gothic" panose="020B0502020202020204" pitchFamily="34" charset="0"/>
                </a:rPr>
                <a:t>The 2012 PLACE study in Angola </a:t>
              </a:r>
            </a:p>
            <a:p>
              <a:pPr defTabSz="914422" eaLnBrk="1" fontAlgn="base" hangingPunct="1">
                <a:spcBef>
                  <a:spcPct val="0"/>
                </a:spcBef>
                <a:spcAft>
                  <a:spcPct val="0"/>
                </a:spcAft>
                <a:buNone/>
              </a:pPr>
              <a:r>
                <a:rPr lang="en-US" altLang="en-US" sz="1600" dirty="0">
                  <a:solidFill>
                    <a:srgbClr val="000000"/>
                  </a:solidFill>
                  <a:latin typeface="Century Gothic" panose="020B0502020202020204" pitchFamily="34" charset="0"/>
                </a:rPr>
                <a:t>Identified venues where people met new sexual partners but where </a:t>
              </a:r>
              <a:r>
                <a:rPr lang="en-US" altLang="en-US" sz="1600" b="1" dirty="0">
                  <a:solidFill>
                    <a:srgbClr val="000000"/>
                  </a:solidFill>
                  <a:latin typeface="Century Gothic" panose="020B0502020202020204" pitchFamily="34" charset="0"/>
                </a:rPr>
                <a:t>they weren’t getting condoms, which help to prevent HIV transmission. </a:t>
              </a:r>
            </a:p>
          </p:txBody>
        </p:sp>
        <p:sp>
          <p:nvSpPr>
            <p:cNvPr id="40969" name="TextBox 2">
              <a:extLst>
                <a:ext uri="{FF2B5EF4-FFF2-40B4-BE49-F238E27FC236}">
                  <a16:creationId xmlns:a16="http://schemas.microsoft.com/office/drawing/2014/main" id="{B09BFB91-6695-490F-8BB9-8D6326E85F7D}"/>
                </a:ext>
              </a:extLst>
            </p:cNvPr>
            <p:cNvSpPr txBox="1">
              <a:spLocks noChangeArrowheads="1"/>
            </p:cNvSpPr>
            <p:nvPr/>
          </p:nvSpPr>
          <p:spPr bwMode="auto">
            <a:xfrm>
              <a:off x="4456323" y="6087211"/>
              <a:ext cx="324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ct val="0"/>
                </a:spcAft>
                <a:buNone/>
              </a:pPr>
              <a:r>
                <a:rPr lang="en-US" altLang="en-US" sz="2400" b="1" dirty="0">
                  <a:solidFill>
                    <a:srgbClr val="000000"/>
                  </a:solidFill>
                </a:rPr>
                <a:t>Condoms not available</a:t>
              </a:r>
            </a:p>
          </p:txBody>
        </p:sp>
        <p:cxnSp>
          <p:nvCxnSpPr>
            <p:cNvPr id="4" name="Straight Arrow Connector 3">
              <a:extLst>
                <a:ext uri="{FF2B5EF4-FFF2-40B4-BE49-F238E27FC236}">
                  <a16:creationId xmlns:a16="http://schemas.microsoft.com/office/drawing/2014/main" id="{7743C1DD-9B42-43DF-A7E6-5D53D8FEF299}"/>
                </a:ext>
              </a:extLst>
            </p:cNvPr>
            <p:cNvCxnSpPr>
              <a:cxnSpLocks/>
            </p:cNvCxnSpPr>
            <p:nvPr/>
          </p:nvCxnSpPr>
          <p:spPr>
            <a:xfrm>
              <a:off x="6934200" y="6512153"/>
              <a:ext cx="655593" cy="36723"/>
            </a:xfrm>
            <a:prstGeom prst="straightConnector1">
              <a:avLst/>
            </a:prstGeom>
            <a:ln w="25400">
              <a:tailEnd type="stealth" w="lg" len="lg"/>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AB25C615-5532-4FF4-88D4-D1172CA495A0}"/>
              </a:ext>
            </a:extLst>
          </p:cNvPr>
          <p:cNvGrpSpPr/>
          <p:nvPr/>
        </p:nvGrpSpPr>
        <p:grpSpPr>
          <a:xfrm>
            <a:off x="4538801" y="2825685"/>
            <a:ext cx="4400058" cy="3827361"/>
            <a:chOff x="4713429" y="2873982"/>
            <a:chExt cx="4400058" cy="3827361"/>
          </a:xfrm>
        </p:grpSpPr>
        <p:pic>
          <p:nvPicPr>
            <p:cNvPr id="40967" name="Chart 107">
              <a:extLst>
                <a:ext uri="{FF2B5EF4-FFF2-40B4-BE49-F238E27FC236}">
                  <a16:creationId xmlns:a16="http://schemas.microsoft.com/office/drawing/2014/main" id="{62181848-41EA-4432-9686-9D78A1909C7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429" y="2873982"/>
              <a:ext cx="4400058" cy="346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40B5CEA-C0D0-45FE-ABDD-FA778732469E}"/>
                </a:ext>
              </a:extLst>
            </p:cNvPr>
            <p:cNvSpPr/>
            <p:nvPr/>
          </p:nvSpPr>
          <p:spPr>
            <a:xfrm>
              <a:off x="7467600" y="6019800"/>
              <a:ext cx="1428227"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0" name="TextBox 8">
              <a:extLst>
                <a:ext uri="{FF2B5EF4-FFF2-40B4-BE49-F238E27FC236}">
                  <a16:creationId xmlns:a16="http://schemas.microsoft.com/office/drawing/2014/main" id="{E9D8466F-753B-46E6-B2DD-9A99B40C353B}"/>
                </a:ext>
              </a:extLst>
            </p:cNvPr>
            <p:cNvSpPr txBox="1">
              <a:spLocks noChangeArrowheads="1"/>
            </p:cNvSpPr>
            <p:nvPr/>
          </p:nvSpPr>
          <p:spPr bwMode="auto">
            <a:xfrm>
              <a:off x="5127358" y="5870346"/>
              <a:ext cx="3414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22" eaLnBrk="1" fontAlgn="base" hangingPunct="1">
                <a:spcBef>
                  <a:spcPct val="0"/>
                </a:spcBef>
                <a:spcAft>
                  <a:spcPct val="0"/>
                </a:spcAft>
                <a:buNone/>
              </a:pPr>
              <a:r>
                <a:rPr lang="en-US" altLang="en-US" sz="1600" b="1" dirty="0">
                  <a:solidFill>
                    <a:srgbClr val="000000"/>
                  </a:solidFill>
                  <a:latin typeface="Century Gothic" panose="020B0502020202020204" pitchFamily="34" charset="0"/>
                </a:rPr>
                <a:t>Almost a fourth of patrons had met a sex partner at the venues, yet most lacked condoms.</a:t>
              </a:r>
            </a:p>
          </p:txBody>
        </p:sp>
      </p:grpSp>
    </p:spTree>
    <p:extLst>
      <p:ext uri="{BB962C8B-B14F-4D97-AF65-F5344CB8AC3E}">
        <p14:creationId xmlns:p14="http://schemas.microsoft.com/office/powerpoint/2010/main" val="3130706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A90A-5E2F-4BFE-8A2F-2B07B46213A6}"/>
              </a:ext>
            </a:extLst>
          </p:cNvPr>
          <p:cNvSpPr>
            <a:spLocks noGrp="1"/>
          </p:cNvSpPr>
          <p:nvPr>
            <p:ph type="title"/>
          </p:nvPr>
        </p:nvSpPr>
        <p:spPr/>
        <p:txBody>
          <a:bodyPr/>
          <a:lstStyle/>
          <a:p>
            <a:r>
              <a:rPr lang="en-US" dirty="0"/>
              <a:t>PLACE’s 4 pillars</a:t>
            </a:r>
          </a:p>
        </p:txBody>
      </p:sp>
      <p:pic>
        <p:nvPicPr>
          <p:cNvPr id="4" name="Picture 3">
            <a:extLst>
              <a:ext uri="{FF2B5EF4-FFF2-40B4-BE49-F238E27FC236}">
                <a16:creationId xmlns:a16="http://schemas.microsoft.com/office/drawing/2014/main" id="{95E85FC3-D5AB-42C4-9A89-412BEE8700F9}"/>
              </a:ext>
            </a:extLst>
          </p:cNvPr>
          <p:cNvPicPr>
            <a:picLocks noChangeAspect="1"/>
          </p:cNvPicPr>
          <p:nvPr/>
        </p:nvPicPr>
        <p:blipFill>
          <a:blip r:embed="rId2"/>
          <a:stretch>
            <a:fillRect/>
          </a:stretch>
        </p:blipFill>
        <p:spPr>
          <a:xfrm>
            <a:off x="817904" y="1990304"/>
            <a:ext cx="7190714" cy="3267495"/>
          </a:xfrm>
          <a:prstGeom prst="rect">
            <a:avLst/>
          </a:prstGeom>
        </p:spPr>
      </p:pic>
    </p:spTree>
    <p:extLst>
      <p:ext uri="{BB962C8B-B14F-4D97-AF65-F5344CB8AC3E}">
        <p14:creationId xmlns:p14="http://schemas.microsoft.com/office/powerpoint/2010/main" val="291054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6E65-FFE6-4797-9519-E5C6673B364D}"/>
              </a:ext>
            </a:extLst>
          </p:cNvPr>
          <p:cNvSpPr>
            <a:spLocks noGrp="1"/>
          </p:cNvSpPr>
          <p:nvPr>
            <p:ph type="title"/>
          </p:nvPr>
        </p:nvSpPr>
        <p:spPr>
          <a:xfrm>
            <a:off x="197625" y="663559"/>
            <a:ext cx="8894617" cy="1008529"/>
          </a:xfrm>
        </p:spPr>
        <p:txBody>
          <a:bodyPr/>
          <a:lstStyle/>
          <a:p>
            <a:r>
              <a:rPr lang="en-US" dirty="0"/>
              <a:t>Epidemiologic theory and evidence</a:t>
            </a:r>
          </a:p>
        </p:txBody>
      </p:sp>
      <p:graphicFrame>
        <p:nvGraphicFramePr>
          <p:cNvPr id="4" name="Diagram 3">
            <a:extLst>
              <a:ext uri="{FF2B5EF4-FFF2-40B4-BE49-F238E27FC236}">
                <a16:creationId xmlns:a16="http://schemas.microsoft.com/office/drawing/2014/main" id="{D1A7EF39-62F9-457E-A1B9-CF650C03FB2F}"/>
              </a:ext>
            </a:extLst>
          </p:cNvPr>
          <p:cNvGraphicFramePr/>
          <p:nvPr>
            <p:extLst>
              <p:ext uri="{D42A27DB-BD31-4B8C-83A1-F6EECF244321}">
                <p14:modId xmlns:p14="http://schemas.microsoft.com/office/powerpoint/2010/main" val="1931679069"/>
              </p:ext>
            </p:extLst>
          </p:nvPr>
        </p:nvGraphicFramePr>
        <p:xfrm>
          <a:off x="1642511" y="2057400"/>
          <a:ext cx="5858978"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82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A079-9AC4-482B-8B05-E0F8FC532AD1}"/>
              </a:ext>
            </a:extLst>
          </p:cNvPr>
          <p:cNvSpPr>
            <a:spLocks noGrp="1"/>
          </p:cNvSpPr>
          <p:nvPr>
            <p:ph type="title"/>
          </p:nvPr>
        </p:nvSpPr>
        <p:spPr>
          <a:xfrm>
            <a:off x="449560" y="685800"/>
            <a:ext cx="8437417" cy="1008529"/>
          </a:xfrm>
        </p:spPr>
        <p:txBody>
          <a:bodyPr/>
          <a:lstStyle/>
          <a:p>
            <a:r>
              <a:rPr lang="en-US" dirty="0"/>
              <a:t>Theories, frameworks, and values</a:t>
            </a:r>
          </a:p>
        </p:txBody>
      </p:sp>
      <p:sp>
        <p:nvSpPr>
          <p:cNvPr id="3" name="Text Placeholder 2">
            <a:extLst>
              <a:ext uri="{FF2B5EF4-FFF2-40B4-BE49-F238E27FC236}">
                <a16:creationId xmlns:a16="http://schemas.microsoft.com/office/drawing/2014/main" id="{D552A8B8-DF70-4734-A009-9527041312CE}"/>
              </a:ext>
            </a:extLst>
          </p:cNvPr>
          <p:cNvSpPr>
            <a:spLocks noGrp="1"/>
          </p:cNvSpPr>
          <p:nvPr>
            <p:ph type="body" sz="quarter" idx="10"/>
          </p:nvPr>
        </p:nvSpPr>
        <p:spPr>
          <a:xfrm>
            <a:off x="449560" y="1694329"/>
            <a:ext cx="8094789" cy="3738148"/>
          </a:xfrm>
        </p:spPr>
        <p:txBody>
          <a:bodyPr/>
          <a:lstStyle/>
          <a:p>
            <a:pPr>
              <a:lnSpc>
                <a:spcPct val="150000"/>
              </a:lnSpc>
            </a:pPr>
            <a:r>
              <a:rPr lang="en-US" sz="2000" dirty="0"/>
              <a:t>  </a:t>
            </a:r>
            <a:r>
              <a:rPr lang="en-US" sz="1800" dirty="0"/>
              <a:t>Rose: Sick individuals and sick populations</a:t>
            </a:r>
          </a:p>
          <a:p>
            <a:pPr>
              <a:lnSpc>
                <a:spcPct val="150000"/>
              </a:lnSpc>
            </a:pPr>
            <a:r>
              <a:rPr lang="en-US" sz="1800" dirty="0"/>
              <a:t>  Anderson &amp; Garnett: Mathematical models of transmission     and   </a:t>
            </a:r>
            <a:br>
              <a:rPr lang="en-US" sz="1800" dirty="0"/>
            </a:br>
            <a:r>
              <a:rPr lang="en-US" sz="1800" dirty="0"/>
              <a:t>  control of sexually transmitted diseases (STDs)</a:t>
            </a:r>
          </a:p>
          <a:p>
            <a:pPr>
              <a:lnSpc>
                <a:spcPct val="150000"/>
              </a:lnSpc>
            </a:pPr>
            <a:r>
              <a:rPr lang="en-US" sz="1800" dirty="0"/>
              <a:t>  May &amp; Anderson: Transmission dynamics of HIV</a:t>
            </a:r>
          </a:p>
          <a:p>
            <a:pPr>
              <a:lnSpc>
                <a:spcPct val="150000"/>
              </a:lnSpc>
            </a:pPr>
            <a:r>
              <a:rPr lang="en-US" sz="1800" dirty="0"/>
              <a:t> Aral: Interventions appropriate to the phase of an STD epidemic</a:t>
            </a:r>
          </a:p>
          <a:p>
            <a:pPr>
              <a:lnSpc>
                <a:spcPct val="150000"/>
              </a:lnSpc>
            </a:pPr>
            <a:r>
              <a:rPr lang="en-US" sz="1800" dirty="0"/>
              <a:t>  Blanchard, et al.: Epidemiology of STDS in response to control </a:t>
            </a:r>
            <a:br>
              <a:rPr lang="en-US" sz="1800" dirty="0"/>
            </a:br>
            <a:r>
              <a:rPr lang="en-US" sz="1800" dirty="0"/>
              <a:t>  programs</a:t>
            </a:r>
          </a:p>
          <a:p>
            <a:pPr>
              <a:lnSpc>
                <a:spcPct val="150000"/>
              </a:lnSpc>
            </a:pPr>
            <a:r>
              <a:rPr lang="en-US" sz="1800" dirty="0"/>
              <a:t>  </a:t>
            </a:r>
            <a:r>
              <a:rPr lang="en-US" sz="1800" dirty="0" err="1"/>
              <a:t>Potterat</a:t>
            </a:r>
            <a:r>
              <a:rPr lang="en-US" sz="1800" dirty="0"/>
              <a:t>, et al.: Networks </a:t>
            </a:r>
          </a:p>
          <a:p>
            <a:pPr>
              <a:lnSpc>
                <a:spcPct val="150000"/>
              </a:lnSpc>
            </a:pPr>
            <a:r>
              <a:rPr lang="en-US" sz="1800" dirty="0"/>
              <a:t>  Boerma, et al.: How HIV spread in rural Tanzania</a:t>
            </a:r>
          </a:p>
          <a:p>
            <a:pPr>
              <a:lnSpc>
                <a:spcPct val="150000"/>
              </a:lnSpc>
            </a:pPr>
            <a:r>
              <a:rPr lang="en-US" sz="1800" dirty="0"/>
              <a:t>  Boerma &amp; Weir: Proximate-determinants framework</a:t>
            </a:r>
          </a:p>
          <a:p>
            <a:pPr>
              <a:lnSpc>
                <a:spcPct val="150000"/>
              </a:lnSpc>
            </a:pPr>
            <a:r>
              <a:rPr lang="en-US" sz="1800" dirty="0"/>
              <a:t>  Local knowledge and judgment</a:t>
            </a:r>
          </a:p>
        </p:txBody>
      </p:sp>
    </p:spTree>
    <p:extLst>
      <p:ext uri="{BB962C8B-B14F-4D97-AF65-F5344CB8AC3E}">
        <p14:creationId xmlns:p14="http://schemas.microsoft.com/office/powerpoint/2010/main" val="299253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F0FD-9F0A-419D-A607-4B12C284C824}"/>
              </a:ext>
            </a:extLst>
          </p:cNvPr>
          <p:cNvSpPr>
            <a:spLocks noGrp="1"/>
          </p:cNvSpPr>
          <p:nvPr>
            <p:ph type="title"/>
          </p:nvPr>
        </p:nvSpPr>
        <p:spPr>
          <a:xfrm>
            <a:off x="162791" y="762000"/>
            <a:ext cx="8666017" cy="1008529"/>
          </a:xfrm>
        </p:spPr>
        <p:txBody>
          <a:bodyPr/>
          <a:lstStyle/>
          <a:p>
            <a:r>
              <a:rPr lang="en-US" dirty="0"/>
              <a:t>Proximate-determinants framework</a:t>
            </a:r>
          </a:p>
        </p:txBody>
      </p:sp>
      <p:graphicFrame>
        <p:nvGraphicFramePr>
          <p:cNvPr id="4" name="Diagram 3">
            <a:extLst>
              <a:ext uri="{FF2B5EF4-FFF2-40B4-BE49-F238E27FC236}">
                <a16:creationId xmlns:a16="http://schemas.microsoft.com/office/drawing/2014/main" id="{F32B13A2-EFF4-4595-825C-0781B9B3F644}"/>
              </a:ext>
            </a:extLst>
          </p:cNvPr>
          <p:cNvGraphicFramePr/>
          <p:nvPr>
            <p:extLst>
              <p:ext uri="{D42A27DB-BD31-4B8C-83A1-F6EECF244321}">
                <p14:modId xmlns:p14="http://schemas.microsoft.com/office/powerpoint/2010/main" val="478248111"/>
              </p:ext>
            </p:extLst>
          </p:nvPr>
        </p:nvGraphicFramePr>
        <p:xfrm>
          <a:off x="533400" y="1943100"/>
          <a:ext cx="7848600" cy="392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10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C7BA-9D06-4245-9426-49F3BB5A5925}"/>
              </a:ext>
            </a:extLst>
          </p:cNvPr>
          <p:cNvSpPr>
            <a:spLocks noGrp="1"/>
          </p:cNvSpPr>
          <p:nvPr>
            <p:ph type="title"/>
          </p:nvPr>
        </p:nvSpPr>
        <p:spPr/>
        <p:txBody>
          <a:bodyPr/>
          <a:lstStyle/>
          <a:p>
            <a:r>
              <a:rPr lang="en-US" dirty="0"/>
              <a:t>Objective of this presentation </a:t>
            </a:r>
          </a:p>
        </p:txBody>
      </p:sp>
      <p:sp>
        <p:nvSpPr>
          <p:cNvPr id="3" name="Text Placeholder 2">
            <a:extLst>
              <a:ext uri="{FF2B5EF4-FFF2-40B4-BE49-F238E27FC236}">
                <a16:creationId xmlns:a16="http://schemas.microsoft.com/office/drawing/2014/main" id="{6FE86F21-8CA8-4E4D-8379-95F7C818FF52}"/>
              </a:ext>
            </a:extLst>
          </p:cNvPr>
          <p:cNvSpPr>
            <a:spLocks noGrp="1"/>
          </p:cNvSpPr>
          <p:nvPr>
            <p:ph type="body" sz="quarter" idx="10"/>
          </p:nvPr>
        </p:nvSpPr>
        <p:spPr>
          <a:xfrm>
            <a:off x="623455" y="2084294"/>
            <a:ext cx="7885545" cy="4087838"/>
          </a:xfrm>
        </p:spPr>
        <p:txBody>
          <a:bodyPr>
            <a:normAutofit lnSpcReduction="10000"/>
          </a:bodyPr>
          <a:lstStyle/>
          <a:p>
            <a:r>
              <a:rPr lang="en-US" dirty="0"/>
              <a:t>To describe the Priorities for Local AIDS Control (PLACE) method</a:t>
            </a:r>
          </a:p>
          <a:p>
            <a:pPr marL="645475" lvl="1" indent="-342900">
              <a:lnSpc>
                <a:spcPct val="150000"/>
              </a:lnSpc>
              <a:buFont typeface="+mj-lt"/>
              <a:buAutoNum type="arabicPeriod"/>
            </a:pPr>
            <a:r>
              <a:rPr lang="en-US" sz="1800" dirty="0">
                <a:latin typeface="Century Gothic" panose="020B0502020202020204" pitchFamily="34" charset="0"/>
              </a:rPr>
              <a:t>Aim</a:t>
            </a:r>
          </a:p>
          <a:p>
            <a:pPr marL="645475" lvl="1" indent="-342900">
              <a:lnSpc>
                <a:spcPct val="150000"/>
              </a:lnSpc>
              <a:buFont typeface="+mj-lt"/>
              <a:buAutoNum type="arabicPeriod"/>
            </a:pPr>
            <a:r>
              <a:rPr lang="en-US" sz="1800" dirty="0">
                <a:latin typeface="Century Gothic" panose="020B0502020202020204" pitchFamily="34" charset="0"/>
              </a:rPr>
              <a:t>Objectives </a:t>
            </a:r>
          </a:p>
          <a:p>
            <a:pPr marL="645475" lvl="1" indent="-342900">
              <a:lnSpc>
                <a:spcPct val="150000"/>
              </a:lnSpc>
              <a:buFont typeface="+mj-lt"/>
              <a:buAutoNum type="arabicPeriod"/>
            </a:pPr>
            <a:r>
              <a:rPr lang="en-US" sz="1800" dirty="0">
                <a:latin typeface="Century Gothic" panose="020B0502020202020204" pitchFamily="34" charset="0"/>
              </a:rPr>
              <a:t>Outputs </a:t>
            </a:r>
          </a:p>
          <a:p>
            <a:pPr marL="645475" lvl="1" indent="-342900">
              <a:lnSpc>
                <a:spcPct val="150000"/>
              </a:lnSpc>
              <a:buFont typeface="+mj-lt"/>
              <a:buAutoNum type="arabicPeriod"/>
            </a:pPr>
            <a:r>
              <a:rPr lang="en-US" sz="1800" dirty="0">
                <a:latin typeface="Century Gothic" panose="020B0502020202020204" pitchFamily="34" charset="0"/>
              </a:rPr>
              <a:t>Problem addressed by PLACE </a:t>
            </a:r>
          </a:p>
          <a:p>
            <a:pPr marL="645475" lvl="1" indent="-342900">
              <a:lnSpc>
                <a:spcPct val="150000"/>
              </a:lnSpc>
              <a:buFont typeface="+mj-lt"/>
              <a:buAutoNum type="arabicPeriod"/>
            </a:pPr>
            <a:r>
              <a:rPr lang="en-US" sz="1800" dirty="0">
                <a:latin typeface="Century Gothic" panose="020B0502020202020204" pitchFamily="34" charset="0"/>
              </a:rPr>
              <a:t>The 4 pillars of PLACE </a:t>
            </a:r>
          </a:p>
          <a:p>
            <a:pPr marL="645475" lvl="1" indent="-342900">
              <a:lnSpc>
                <a:spcPct val="150000"/>
              </a:lnSpc>
              <a:buFont typeface="+mj-lt"/>
              <a:buAutoNum type="arabicPeriod"/>
            </a:pPr>
            <a:r>
              <a:rPr lang="en-US" sz="1800" dirty="0">
                <a:latin typeface="Century Gothic" panose="020B0502020202020204" pitchFamily="34" charset="0"/>
              </a:rPr>
              <a:t>The 3 phases of PLACE </a:t>
            </a:r>
          </a:p>
          <a:p>
            <a:pPr marL="645475" lvl="1" indent="-342900">
              <a:lnSpc>
                <a:spcPct val="150000"/>
              </a:lnSpc>
              <a:buFont typeface="+mj-lt"/>
              <a:buAutoNum type="arabicPeriod"/>
            </a:pPr>
            <a:r>
              <a:rPr lang="en-US" sz="1800" dirty="0">
                <a:latin typeface="Century Gothic" panose="020B0502020202020204" pitchFamily="34" charset="0"/>
              </a:rPr>
              <a:t>In practice: How does PLACE work?  </a:t>
            </a:r>
          </a:p>
          <a:p>
            <a:pPr marL="645475" lvl="1" indent="-342900">
              <a:lnSpc>
                <a:spcPct val="150000"/>
              </a:lnSpc>
              <a:buFont typeface="+mj-lt"/>
              <a:buAutoNum type="arabicPeriod"/>
            </a:pPr>
            <a:r>
              <a:rPr lang="en-US" sz="1800" dirty="0">
                <a:latin typeface="Century Gothic" panose="020B0502020202020204" pitchFamily="34" charset="0"/>
              </a:rPr>
              <a:t>How PLACE differs from other surveillance methods and surveys  </a:t>
            </a:r>
          </a:p>
          <a:p>
            <a:pPr lvl="1"/>
            <a:endParaRPr lang="en-US" dirty="0"/>
          </a:p>
        </p:txBody>
      </p:sp>
    </p:spTree>
    <p:extLst>
      <p:ext uri="{BB962C8B-B14F-4D97-AF65-F5344CB8AC3E}">
        <p14:creationId xmlns:p14="http://schemas.microsoft.com/office/powerpoint/2010/main" val="396731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A3F6-E4B1-4FFA-968E-AA9D79491F3F}"/>
              </a:ext>
            </a:extLst>
          </p:cNvPr>
          <p:cNvSpPr>
            <a:spLocks noGrp="1"/>
          </p:cNvSpPr>
          <p:nvPr>
            <p:ph type="title"/>
          </p:nvPr>
        </p:nvSpPr>
        <p:spPr/>
        <p:txBody>
          <a:bodyPr/>
          <a:lstStyle/>
          <a:p>
            <a:r>
              <a:rPr lang="en-US" dirty="0"/>
              <a:t>Scientific rigor</a:t>
            </a:r>
          </a:p>
        </p:txBody>
      </p:sp>
      <p:sp>
        <p:nvSpPr>
          <p:cNvPr id="3" name="Text Placeholder 2">
            <a:extLst>
              <a:ext uri="{FF2B5EF4-FFF2-40B4-BE49-F238E27FC236}">
                <a16:creationId xmlns:a16="http://schemas.microsoft.com/office/drawing/2014/main" id="{BFD624CA-F75C-4A0A-BF2B-50D12C15FD98}"/>
              </a:ext>
            </a:extLst>
          </p:cNvPr>
          <p:cNvSpPr>
            <a:spLocks noGrp="1"/>
          </p:cNvSpPr>
          <p:nvPr>
            <p:ph type="body" sz="quarter" idx="10"/>
          </p:nvPr>
        </p:nvSpPr>
        <p:spPr>
          <a:xfrm>
            <a:off x="578565" y="1949824"/>
            <a:ext cx="7550727" cy="3765176"/>
          </a:xfrm>
        </p:spPr>
        <p:txBody>
          <a:bodyPr/>
          <a:lstStyle/>
          <a:p>
            <a:r>
              <a:rPr lang="en-US" dirty="0"/>
              <a:t>The third pillar of PLACE is its step-by-step systematic implementation and adherence to standards of scientific research, survey design, and data quality. The results the method yields are HIV prevalence, behavioral indicators, and coverage estimates with standard errors that reflect the sampling design and participant recruitment strategies. </a:t>
            </a:r>
          </a:p>
          <a:p>
            <a:pPr marL="0" indent="0">
              <a:buNone/>
            </a:pPr>
            <a:endParaRPr lang="en-US" dirty="0"/>
          </a:p>
        </p:txBody>
      </p:sp>
    </p:spTree>
    <p:extLst>
      <p:ext uri="{BB962C8B-B14F-4D97-AF65-F5344CB8AC3E}">
        <p14:creationId xmlns:p14="http://schemas.microsoft.com/office/powerpoint/2010/main" val="210946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A3F6-E4B1-4FFA-968E-AA9D79491F3F}"/>
              </a:ext>
            </a:extLst>
          </p:cNvPr>
          <p:cNvSpPr>
            <a:spLocks noGrp="1"/>
          </p:cNvSpPr>
          <p:nvPr>
            <p:ph type="title"/>
          </p:nvPr>
        </p:nvSpPr>
        <p:spPr>
          <a:xfrm>
            <a:off x="554183" y="685868"/>
            <a:ext cx="8285017" cy="1371532"/>
          </a:xfrm>
        </p:spPr>
        <p:txBody>
          <a:bodyPr/>
          <a:lstStyle/>
          <a:p>
            <a:r>
              <a:rPr lang="en-US" sz="3600" dirty="0"/>
              <a:t>Ethics, Respect, Engagement   </a:t>
            </a:r>
            <a:br>
              <a:rPr lang="en-US" sz="4400" dirty="0"/>
            </a:br>
            <a:endParaRPr lang="en-US" sz="4400" dirty="0"/>
          </a:p>
        </p:txBody>
      </p:sp>
      <p:sp>
        <p:nvSpPr>
          <p:cNvPr id="3" name="Text Placeholder 2">
            <a:extLst>
              <a:ext uri="{FF2B5EF4-FFF2-40B4-BE49-F238E27FC236}">
                <a16:creationId xmlns:a16="http://schemas.microsoft.com/office/drawing/2014/main" id="{BFD624CA-F75C-4A0A-BF2B-50D12C15FD98}"/>
              </a:ext>
            </a:extLst>
          </p:cNvPr>
          <p:cNvSpPr>
            <a:spLocks noGrp="1"/>
          </p:cNvSpPr>
          <p:nvPr>
            <p:ph type="body" sz="quarter" idx="10"/>
          </p:nvPr>
        </p:nvSpPr>
        <p:spPr>
          <a:xfrm>
            <a:off x="578565" y="1949824"/>
            <a:ext cx="3612435" cy="4069976"/>
          </a:xfrm>
        </p:spPr>
        <p:txBody>
          <a:bodyPr/>
          <a:lstStyle/>
          <a:p>
            <a:r>
              <a:rPr lang="en-US" dirty="0"/>
              <a:t>PLACE engages key and priority populations in the design and implementation of PLACE and includes processes to safeguard people and data. </a:t>
            </a:r>
          </a:p>
        </p:txBody>
      </p:sp>
      <p:graphicFrame>
        <p:nvGraphicFramePr>
          <p:cNvPr id="4" name="Content Placeholder 3">
            <a:extLst>
              <a:ext uri="{FF2B5EF4-FFF2-40B4-BE49-F238E27FC236}">
                <a16:creationId xmlns:a16="http://schemas.microsoft.com/office/drawing/2014/main" id="{40B3FBA3-1AB1-4486-B32A-ACC579C4505D}"/>
              </a:ext>
            </a:extLst>
          </p:cNvPr>
          <p:cNvGraphicFramePr>
            <a:graphicFrameLocks/>
          </p:cNvGraphicFramePr>
          <p:nvPr>
            <p:extLst>
              <p:ext uri="{D42A27DB-BD31-4B8C-83A1-F6EECF244321}">
                <p14:modId xmlns:p14="http://schemas.microsoft.com/office/powerpoint/2010/main" val="1610733000"/>
              </p:ext>
            </p:extLst>
          </p:nvPr>
        </p:nvGraphicFramePr>
        <p:xfrm>
          <a:off x="4724400" y="1914546"/>
          <a:ext cx="4724400" cy="423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98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F9DA0-0393-4190-A62C-59448FE3BED8}"/>
              </a:ext>
            </a:extLst>
          </p:cNvPr>
          <p:cNvSpPr>
            <a:spLocks noGrp="1"/>
          </p:cNvSpPr>
          <p:nvPr>
            <p:ph type="title"/>
          </p:nvPr>
        </p:nvSpPr>
        <p:spPr/>
        <p:txBody>
          <a:bodyPr/>
          <a:lstStyle/>
          <a:p>
            <a:r>
              <a:rPr lang="en-US" dirty="0"/>
              <a:t>PLACE phases  </a:t>
            </a:r>
          </a:p>
        </p:txBody>
      </p:sp>
      <p:graphicFrame>
        <p:nvGraphicFramePr>
          <p:cNvPr id="6" name="Diagram 5">
            <a:extLst>
              <a:ext uri="{FF2B5EF4-FFF2-40B4-BE49-F238E27FC236}">
                <a16:creationId xmlns:a16="http://schemas.microsoft.com/office/drawing/2014/main" id="{07EFB3C9-82E9-4B73-9A92-23EEF1825A51}"/>
              </a:ext>
            </a:extLst>
          </p:cNvPr>
          <p:cNvGraphicFramePr/>
          <p:nvPr>
            <p:extLst>
              <p:ext uri="{D42A27DB-BD31-4B8C-83A1-F6EECF244321}">
                <p14:modId xmlns:p14="http://schemas.microsoft.com/office/powerpoint/2010/main" val="679571017"/>
              </p:ext>
            </p:extLst>
          </p:nvPr>
        </p:nvGraphicFramePr>
        <p:xfrm>
          <a:off x="696191" y="1981200"/>
          <a:ext cx="7601527"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215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A3F6-E4B1-4FFA-968E-AA9D79491F3F}"/>
              </a:ext>
            </a:extLst>
          </p:cNvPr>
          <p:cNvSpPr>
            <a:spLocks noGrp="1"/>
          </p:cNvSpPr>
          <p:nvPr>
            <p:ph type="title"/>
          </p:nvPr>
        </p:nvSpPr>
        <p:spPr>
          <a:xfrm>
            <a:off x="629227" y="685800"/>
            <a:ext cx="7885545" cy="1008529"/>
          </a:xfrm>
        </p:spPr>
        <p:txBody>
          <a:bodyPr/>
          <a:lstStyle/>
          <a:p>
            <a:r>
              <a:rPr lang="en-US" dirty="0"/>
              <a:t>Preparation phase</a:t>
            </a:r>
          </a:p>
        </p:txBody>
      </p:sp>
      <p:sp>
        <p:nvSpPr>
          <p:cNvPr id="3" name="Text Placeholder 2">
            <a:extLst>
              <a:ext uri="{FF2B5EF4-FFF2-40B4-BE49-F238E27FC236}">
                <a16:creationId xmlns:a16="http://schemas.microsoft.com/office/drawing/2014/main" id="{BFD624CA-F75C-4A0A-BF2B-50D12C15FD98}"/>
              </a:ext>
            </a:extLst>
          </p:cNvPr>
          <p:cNvSpPr>
            <a:spLocks noGrp="1"/>
          </p:cNvSpPr>
          <p:nvPr>
            <p:ph type="body" sz="quarter" idx="10"/>
          </p:nvPr>
        </p:nvSpPr>
        <p:spPr>
          <a:xfrm>
            <a:off x="570105" y="1752600"/>
            <a:ext cx="7550727" cy="4831976"/>
          </a:xfrm>
        </p:spPr>
        <p:txBody>
          <a:bodyPr/>
          <a:lstStyle/>
          <a:p>
            <a:r>
              <a:rPr lang="en-US" dirty="0"/>
              <a:t>A National Steering Committee prepares for study implementation in consultation with stakeholders.  </a:t>
            </a:r>
          </a:p>
          <a:p>
            <a:r>
              <a:rPr lang="en-US" dirty="0"/>
              <a:t>Planning includes adaptation of the protocol; ethical review; stakeholder input; and establishment of the timeframe, budget, and implementing organization, as well as the selection of areas where PLACE will be implemented.  </a:t>
            </a:r>
          </a:p>
          <a:p>
            <a:endParaRPr lang="en-US" dirty="0"/>
          </a:p>
          <a:p>
            <a:pPr marL="0" indent="0">
              <a:buNone/>
            </a:pPr>
            <a:endParaRPr lang="en-US" dirty="0"/>
          </a:p>
        </p:txBody>
      </p:sp>
    </p:spTree>
    <p:extLst>
      <p:ext uri="{BB962C8B-B14F-4D97-AF65-F5344CB8AC3E}">
        <p14:creationId xmlns:p14="http://schemas.microsoft.com/office/powerpoint/2010/main" val="2791324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F40D-143F-426D-BD2F-A4178DE45CEF}"/>
              </a:ext>
            </a:extLst>
          </p:cNvPr>
          <p:cNvSpPr>
            <a:spLocks noGrp="1"/>
          </p:cNvSpPr>
          <p:nvPr>
            <p:ph type="title"/>
          </p:nvPr>
        </p:nvSpPr>
        <p:spPr/>
        <p:txBody>
          <a:bodyPr/>
          <a:lstStyle/>
          <a:p>
            <a:r>
              <a:rPr lang="en-US" dirty="0"/>
              <a:t>Key protocol decisions </a:t>
            </a:r>
          </a:p>
        </p:txBody>
      </p:sp>
      <p:sp>
        <p:nvSpPr>
          <p:cNvPr id="3" name="Text Placeholder 2">
            <a:extLst>
              <a:ext uri="{FF2B5EF4-FFF2-40B4-BE49-F238E27FC236}">
                <a16:creationId xmlns:a16="http://schemas.microsoft.com/office/drawing/2014/main" id="{3B0F4747-570F-4617-9D15-A9341B520A90}"/>
              </a:ext>
            </a:extLst>
          </p:cNvPr>
          <p:cNvSpPr>
            <a:spLocks noGrp="1"/>
          </p:cNvSpPr>
          <p:nvPr>
            <p:ph type="body" sz="quarter" idx="10"/>
          </p:nvPr>
        </p:nvSpPr>
        <p:spPr>
          <a:xfrm>
            <a:off x="609600" y="1755275"/>
            <a:ext cx="8337176" cy="4450976"/>
          </a:xfrm>
        </p:spPr>
        <p:txBody>
          <a:bodyPr/>
          <a:lstStyle/>
          <a:p>
            <a:pPr marL="453862" indent="-453862">
              <a:spcAft>
                <a:spcPts val="590"/>
              </a:spcAft>
              <a:buClr>
                <a:srgbClr val="C83537"/>
              </a:buClr>
              <a:buFont typeface="+mj-lt"/>
              <a:buAutoNum type="arabicPeriod"/>
              <a:defRPr/>
            </a:pPr>
            <a:r>
              <a:rPr lang="en-US" sz="2824" dirty="0"/>
              <a:t>Leadership </a:t>
            </a:r>
          </a:p>
          <a:p>
            <a:pPr marL="453862" indent="-453862">
              <a:spcAft>
                <a:spcPts val="590"/>
              </a:spcAft>
              <a:buClr>
                <a:srgbClr val="C83537"/>
              </a:buClr>
              <a:buFont typeface="+mj-lt"/>
              <a:buAutoNum type="arabicPeriod"/>
              <a:defRPr/>
            </a:pPr>
            <a:r>
              <a:rPr lang="en-US" sz="2824" dirty="0"/>
              <a:t>Where: Selection of areas   </a:t>
            </a:r>
          </a:p>
          <a:p>
            <a:pPr marL="453862" indent="-453862">
              <a:spcAft>
                <a:spcPts val="590"/>
              </a:spcAft>
              <a:buClr>
                <a:srgbClr val="C83537"/>
              </a:buClr>
              <a:buFont typeface="+mj-lt"/>
              <a:buAutoNum type="arabicPeriod"/>
              <a:defRPr/>
            </a:pPr>
            <a:r>
              <a:rPr lang="en-US" sz="2824" dirty="0"/>
              <a:t>Who:  Study populations  </a:t>
            </a:r>
          </a:p>
          <a:p>
            <a:pPr marL="453862" indent="-453862">
              <a:spcAft>
                <a:spcPts val="590"/>
              </a:spcAft>
              <a:buClr>
                <a:srgbClr val="C83537"/>
              </a:buClr>
              <a:buFont typeface="+mj-lt"/>
              <a:buAutoNum type="arabicPeriod"/>
              <a:defRPr/>
            </a:pPr>
            <a:r>
              <a:rPr lang="en-US" sz="2824" dirty="0"/>
              <a:t>Venue typology defined </a:t>
            </a:r>
          </a:p>
          <a:p>
            <a:pPr marL="453862" indent="-453862">
              <a:spcAft>
                <a:spcPts val="590"/>
              </a:spcAft>
              <a:buClr>
                <a:srgbClr val="C83537"/>
              </a:buClr>
              <a:buFont typeface="+mj-lt"/>
              <a:buAutoNum type="arabicPeriod"/>
              <a:defRPr/>
            </a:pPr>
            <a:r>
              <a:rPr lang="en-US" sz="2824" dirty="0"/>
              <a:t>What</a:t>
            </a:r>
            <a:r>
              <a:rPr lang="en-US" sz="2824" dirty="0">
                <a:solidFill>
                  <a:schemeClr val="tx1"/>
                </a:solidFill>
                <a:latin typeface="Futura LT Pro Book" panose="020B0502020204020303" pitchFamily="34" charset="0"/>
              </a:rPr>
              <a:t>: </a:t>
            </a:r>
            <a:r>
              <a:rPr lang="en-US" sz="2824" dirty="0"/>
              <a:t>Selection of indicators and tests  </a:t>
            </a:r>
          </a:p>
          <a:p>
            <a:pPr marL="453862" indent="-453862">
              <a:spcAft>
                <a:spcPts val="590"/>
              </a:spcAft>
              <a:buClr>
                <a:srgbClr val="C83537"/>
              </a:buClr>
              <a:buFont typeface="+mj-lt"/>
              <a:buAutoNum type="arabicPeriod"/>
              <a:defRPr/>
            </a:pPr>
            <a:r>
              <a:rPr lang="en-US" sz="2824" dirty="0"/>
              <a:t>How many: Sample size determination </a:t>
            </a:r>
          </a:p>
          <a:p>
            <a:pPr marL="453862" indent="-453862">
              <a:spcAft>
                <a:spcPts val="590"/>
              </a:spcAft>
              <a:buClr>
                <a:srgbClr val="C83537"/>
              </a:buClr>
              <a:buFont typeface="+mj-lt"/>
              <a:buAutoNum type="arabicPeriod"/>
              <a:defRPr/>
            </a:pPr>
            <a:r>
              <a:rPr lang="en-US" sz="2824" dirty="0"/>
              <a:t>Ethical issues and PLACE readiness </a:t>
            </a:r>
          </a:p>
          <a:p>
            <a:pPr marL="453862" indent="-453862">
              <a:spcAft>
                <a:spcPts val="590"/>
              </a:spcAft>
              <a:buClr>
                <a:srgbClr val="C83537"/>
              </a:buClr>
              <a:buFont typeface="+mj-lt"/>
              <a:buAutoNum type="arabicPeriod"/>
              <a:defRPr/>
            </a:pPr>
            <a:r>
              <a:rPr lang="en-US" sz="2824" dirty="0"/>
              <a:t>Project staffing, timeframe, &amp; budget </a:t>
            </a:r>
            <a:endParaRPr lang="en-US" dirty="0"/>
          </a:p>
          <a:p>
            <a:endParaRPr lang="en-US" dirty="0"/>
          </a:p>
        </p:txBody>
      </p:sp>
    </p:spTree>
    <p:extLst>
      <p:ext uri="{BB962C8B-B14F-4D97-AF65-F5344CB8AC3E}">
        <p14:creationId xmlns:p14="http://schemas.microsoft.com/office/powerpoint/2010/main" val="152804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B4CC89-5975-4ACE-A519-77A26311BD29}"/>
              </a:ext>
            </a:extLst>
          </p:cNvPr>
          <p:cNvSpPr/>
          <p:nvPr/>
        </p:nvSpPr>
        <p:spPr>
          <a:xfrm>
            <a:off x="7467600" y="6019800"/>
            <a:ext cx="1371600" cy="591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AA3F6-E4B1-4FFA-968E-AA9D79491F3F}"/>
              </a:ext>
            </a:extLst>
          </p:cNvPr>
          <p:cNvSpPr>
            <a:spLocks noGrp="1"/>
          </p:cNvSpPr>
          <p:nvPr>
            <p:ph type="title"/>
          </p:nvPr>
        </p:nvSpPr>
        <p:spPr/>
        <p:txBody>
          <a:bodyPr/>
          <a:lstStyle/>
          <a:p>
            <a:r>
              <a:rPr lang="en-US" dirty="0"/>
              <a:t>Fieldwork phase: 5 steps </a:t>
            </a:r>
          </a:p>
        </p:txBody>
      </p:sp>
      <p:graphicFrame>
        <p:nvGraphicFramePr>
          <p:cNvPr id="8" name="Diagram 7">
            <a:extLst>
              <a:ext uri="{FF2B5EF4-FFF2-40B4-BE49-F238E27FC236}">
                <a16:creationId xmlns:a16="http://schemas.microsoft.com/office/drawing/2014/main" id="{54A57103-FD65-4D6E-8D1D-5522E7607D11}"/>
              </a:ext>
            </a:extLst>
          </p:cNvPr>
          <p:cNvGraphicFramePr/>
          <p:nvPr>
            <p:extLst>
              <p:ext uri="{D42A27DB-BD31-4B8C-83A1-F6EECF244321}">
                <p14:modId xmlns:p14="http://schemas.microsoft.com/office/powerpoint/2010/main" val="570591348"/>
              </p:ext>
            </p:extLst>
          </p:nvPr>
        </p:nvGraphicFramePr>
        <p:xfrm>
          <a:off x="609600" y="1828801"/>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687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A3F6-E4B1-4FFA-968E-AA9D79491F3F}"/>
              </a:ext>
            </a:extLst>
          </p:cNvPr>
          <p:cNvSpPr>
            <a:spLocks noGrp="1"/>
          </p:cNvSpPr>
          <p:nvPr>
            <p:ph type="title"/>
          </p:nvPr>
        </p:nvSpPr>
        <p:spPr/>
        <p:txBody>
          <a:bodyPr/>
          <a:lstStyle/>
          <a:p>
            <a:r>
              <a:rPr lang="en-US" dirty="0"/>
              <a:t>Supplemental analysis phase</a:t>
            </a:r>
          </a:p>
        </p:txBody>
      </p:sp>
      <p:sp>
        <p:nvSpPr>
          <p:cNvPr id="3" name="Text Placeholder 2">
            <a:extLst>
              <a:ext uri="{FF2B5EF4-FFF2-40B4-BE49-F238E27FC236}">
                <a16:creationId xmlns:a16="http://schemas.microsoft.com/office/drawing/2014/main" id="{BFD624CA-F75C-4A0A-BF2B-50D12C15FD98}"/>
              </a:ext>
            </a:extLst>
          </p:cNvPr>
          <p:cNvSpPr>
            <a:spLocks noGrp="1"/>
          </p:cNvSpPr>
          <p:nvPr>
            <p:ph type="body" sz="quarter" idx="10"/>
          </p:nvPr>
        </p:nvSpPr>
        <p:spPr>
          <a:xfrm>
            <a:off x="578565" y="1949824"/>
            <a:ext cx="7727235" cy="4831976"/>
          </a:xfrm>
        </p:spPr>
        <p:txBody>
          <a:bodyPr/>
          <a:lstStyle/>
          <a:p>
            <a:r>
              <a:rPr lang="en-US" dirty="0"/>
              <a:t>There are often requests to combine local PLACE reports in a comprehensive report or extrapolate the findings to other areas. </a:t>
            </a:r>
          </a:p>
          <a:p>
            <a:r>
              <a:rPr lang="en-US" dirty="0"/>
              <a:t>Methods for these supplemental analyses are not provided in the PLACE Tool Kit. </a:t>
            </a:r>
          </a:p>
          <a:p>
            <a:r>
              <a:rPr lang="en-US" dirty="0"/>
              <a:t>Examples of these methods are available in PLACE reports published online. </a:t>
            </a:r>
          </a:p>
          <a:p>
            <a:r>
              <a:rPr lang="en-US" u="sng" dirty="0">
                <a:hlinkClick r:id="rId2"/>
              </a:rPr>
              <a:t>https://www.measureevaluation.org/resources/tools/hiv-aids/place</a:t>
            </a:r>
            <a:endParaRPr lang="en-US" dirty="0"/>
          </a:p>
        </p:txBody>
      </p:sp>
    </p:spTree>
    <p:extLst>
      <p:ext uri="{BB962C8B-B14F-4D97-AF65-F5344CB8AC3E}">
        <p14:creationId xmlns:p14="http://schemas.microsoft.com/office/powerpoint/2010/main" val="48185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A68D2F-C600-44FA-A4F0-29DA6ACAA865}"/>
              </a:ext>
            </a:extLst>
          </p:cNvPr>
          <p:cNvSpPr>
            <a:spLocks noGrp="1"/>
          </p:cNvSpPr>
          <p:nvPr>
            <p:ph type="body" sz="quarter" idx="10"/>
          </p:nvPr>
        </p:nvSpPr>
        <p:spPr>
          <a:xfrm>
            <a:off x="554038" y="1662487"/>
            <a:ext cx="7885112" cy="4831976"/>
          </a:xfrm>
        </p:spPr>
        <p:txBody>
          <a:bodyPr/>
          <a:lstStyle/>
          <a:p>
            <a:r>
              <a:rPr lang="en-US" sz="2200" dirty="0"/>
              <a:t>In the preparation phase, the National Steering Committee adapts the Sample Protocol and determines where to implement PLACE: for example, in 30 of 120 districts in the country.   </a:t>
            </a:r>
          </a:p>
          <a:p>
            <a:r>
              <a:rPr lang="en-US" sz="2200" dirty="0"/>
              <a:t>The protocol has 12 sections, each requiring adaptation by the committee to guide implementation and data use. </a:t>
            </a:r>
          </a:p>
          <a:p>
            <a:r>
              <a:rPr lang="en-US" sz="2200" dirty="0"/>
              <a:t>The Sample Protocol is available online in the PLACE Tool Kit, along with tools to help the committee adapt it to the needs of the study.</a:t>
            </a:r>
          </a:p>
        </p:txBody>
      </p:sp>
      <p:sp>
        <p:nvSpPr>
          <p:cNvPr id="4" name="Title 1">
            <a:extLst>
              <a:ext uri="{FF2B5EF4-FFF2-40B4-BE49-F238E27FC236}">
                <a16:creationId xmlns:a16="http://schemas.microsoft.com/office/drawing/2014/main" id="{3C635F24-1EE8-42FC-9F77-7736A0D99B2D}"/>
              </a:ext>
            </a:extLst>
          </p:cNvPr>
          <p:cNvSpPr>
            <a:spLocks noGrp="1"/>
          </p:cNvSpPr>
          <p:nvPr>
            <p:ph type="title"/>
          </p:nvPr>
        </p:nvSpPr>
        <p:spPr>
          <a:xfrm>
            <a:off x="554038" y="685800"/>
            <a:ext cx="7885112" cy="1008063"/>
          </a:xfrm>
        </p:spPr>
        <p:txBody>
          <a:bodyPr/>
          <a:lstStyle/>
          <a:p>
            <a:r>
              <a:rPr lang="en-US" dirty="0"/>
              <a:t>How does PLACE work? </a:t>
            </a:r>
          </a:p>
        </p:txBody>
      </p:sp>
    </p:spTree>
    <p:extLst>
      <p:ext uri="{BB962C8B-B14F-4D97-AF65-F5344CB8AC3E}">
        <p14:creationId xmlns:p14="http://schemas.microsoft.com/office/powerpoint/2010/main" val="3541532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AA0F-F9D0-4B4D-8B17-0284CD809770}"/>
              </a:ext>
            </a:extLst>
          </p:cNvPr>
          <p:cNvSpPr>
            <a:spLocks noGrp="1"/>
          </p:cNvSpPr>
          <p:nvPr>
            <p:ph type="title"/>
          </p:nvPr>
        </p:nvSpPr>
        <p:spPr>
          <a:xfrm>
            <a:off x="554183" y="689162"/>
            <a:ext cx="8589817" cy="1008529"/>
          </a:xfrm>
        </p:spPr>
        <p:txBody>
          <a:bodyPr/>
          <a:lstStyle/>
          <a:p>
            <a:r>
              <a:rPr lang="en-US" dirty="0"/>
              <a:t>Step 1: Fieldwork launch </a:t>
            </a:r>
          </a:p>
        </p:txBody>
      </p:sp>
      <p:sp>
        <p:nvSpPr>
          <p:cNvPr id="3" name="Text Placeholder 2">
            <a:extLst>
              <a:ext uri="{FF2B5EF4-FFF2-40B4-BE49-F238E27FC236}">
                <a16:creationId xmlns:a16="http://schemas.microsoft.com/office/drawing/2014/main" id="{A985DE9B-443B-4314-BD19-51850C093ADD}"/>
              </a:ext>
            </a:extLst>
          </p:cNvPr>
          <p:cNvSpPr>
            <a:spLocks noGrp="1"/>
          </p:cNvSpPr>
          <p:nvPr>
            <p:ph type="body" sz="quarter" idx="10"/>
          </p:nvPr>
        </p:nvSpPr>
        <p:spPr>
          <a:xfrm>
            <a:off x="609601" y="1905000"/>
            <a:ext cx="3429000" cy="4572000"/>
          </a:xfrm>
        </p:spPr>
        <p:txBody>
          <a:bodyPr/>
          <a:lstStyle/>
          <a:p>
            <a:pPr marL="0" indent="0">
              <a:buNone/>
            </a:pPr>
            <a:r>
              <a:rPr lang="en-US" sz="2000" dirty="0"/>
              <a:t>In each selected area, a District Steering Committee launches PLACE. One of the first steps is to convene stakeholders to identify priority prevention areas.  </a:t>
            </a:r>
          </a:p>
          <a:p>
            <a:pPr marL="0" indent="0">
              <a:buNone/>
            </a:pPr>
            <a:endParaRPr lang="en-US" sz="2000" dirty="0"/>
          </a:p>
          <a:p>
            <a:pPr marL="0" indent="0">
              <a:buNone/>
            </a:pPr>
            <a:r>
              <a:rPr lang="en-US" sz="2000" dirty="0"/>
              <a:t>These are areas where local evidence and stakeholder insight suggest that HIV incidence is higher. </a:t>
            </a:r>
          </a:p>
          <a:p>
            <a:pPr marL="457200" indent="-457200">
              <a:buFont typeface="+mj-lt"/>
              <a:buAutoNum type="arabicPeriod"/>
            </a:pPr>
            <a:endParaRPr lang="en-US" sz="2000" dirty="0"/>
          </a:p>
        </p:txBody>
      </p:sp>
      <p:sp>
        <p:nvSpPr>
          <p:cNvPr id="5" name="TextBox 4">
            <a:extLst>
              <a:ext uri="{FF2B5EF4-FFF2-40B4-BE49-F238E27FC236}">
                <a16:creationId xmlns:a16="http://schemas.microsoft.com/office/drawing/2014/main" id="{E43E1EFA-3DF1-4DD6-87CE-3B5E6A2852F2}"/>
              </a:ext>
            </a:extLst>
          </p:cNvPr>
          <p:cNvSpPr txBox="1"/>
          <p:nvPr/>
        </p:nvSpPr>
        <p:spPr>
          <a:xfrm>
            <a:off x="4236493" y="5867400"/>
            <a:ext cx="5069287" cy="646331"/>
          </a:xfrm>
          <a:prstGeom prst="rect">
            <a:avLst/>
          </a:prstGeom>
          <a:solidFill>
            <a:schemeClr val="bg1"/>
          </a:solidFill>
        </p:spPr>
        <p:txBody>
          <a:bodyPr wrap="square" rtlCol="0">
            <a:spAutoFit/>
          </a:bodyPr>
          <a:lstStyle/>
          <a:p>
            <a:r>
              <a:rPr lang="en-US" b="1" dirty="0">
                <a:latin typeface="Century Gothic" panose="020B0502020202020204" pitchFamily="34" charset="0"/>
              </a:rPr>
              <a:t>Example of a selected district in Uganda with priority prevention areas identified</a:t>
            </a:r>
          </a:p>
        </p:txBody>
      </p:sp>
      <p:pic>
        <p:nvPicPr>
          <p:cNvPr id="7" name="Picture 6">
            <a:extLst>
              <a:ext uri="{FF2B5EF4-FFF2-40B4-BE49-F238E27FC236}">
                <a16:creationId xmlns:a16="http://schemas.microsoft.com/office/drawing/2014/main" id="{EBE4BAC6-80DA-4496-841F-92D394862F0C}"/>
              </a:ext>
            </a:extLst>
          </p:cNvPr>
          <p:cNvPicPr>
            <a:picLocks noChangeAspect="1"/>
          </p:cNvPicPr>
          <p:nvPr/>
        </p:nvPicPr>
        <p:blipFill>
          <a:blip r:embed="rId3"/>
          <a:stretch>
            <a:fillRect/>
          </a:stretch>
        </p:blipFill>
        <p:spPr>
          <a:xfrm>
            <a:off x="4267200" y="1837262"/>
            <a:ext cx="4198429" cy="4021859"/>
          </a:xfrm>
          <a:prstGeom prst="rect">
            <a:avLst/>
          </a:prstGeom>
        </p:spPr>
      </p:pic>
    </p:spTree>
    <p:extLst>
      <p:ext uri="{BB962C8B-B14F-4D97-AF65-F5344CB8AC3E}">
        <p14:creationId xmlns:p14="http://schemas.microsoft.com/office/powerpoint/2010/main" val="272867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7511-044D-4325-AB7B-B4946E8A51BB}"/>
              </a:ext>
            </a:extLst>
          </p:cNvPr>
          <p:cNvSpPr>
            <a:spLocks noGrp="1"/>
          </p:cNvSpPr>
          <p:nvPr>
            <p:ph type="title"/>
          </p:nvPr>
        </p:nvSpPr>
        <p:spPr>
          <a:xfrm>
            <a:off x="554183" y="465479"/>
            <a:ext cx="7885545" cy="1008529"/>
          </a:xfrm>
        </p:spPr>
        <p:txBody>
          <a:bodyPr>
            <a:noAutofit/>
          </a:bodyPr>
          <a:lstStyle/>
          <a:p>
            <a:r>
              <a:rPr lang="en-US" sz="2800" dirty="0"/>
              <a:t>Step 2:  In each priority prevention area, community informants are interviewed </a:t>
            </a:r>
          </a:p>
        </p:txBody>
      </p:sp>
      <p:pic>
        <p:nvPicPr>
          <p:cNvPr id="6" name="Content Placeholder 35">
            <a:extLst>
              <a:ext uri="{FF2B5EF4-FFF2-40B4-BE49-F238E27FC236}">
                <a16:creationId xmlns:a16="http://schemas.microsoft.com/office/drawing/2014/main" id="{89C787BF-4A46-4830-AEB3-F7B0F71980C1}"/>
              </a:ext>
            </a:extLst>
          </p:cNvPr>
          <p:cNvPicPr>
            <a:picLocks noChangeAspect="1"/>
          </p:cNvPicPr>
          <p:nvPr/>
        </p:nvPicPr>
        <p:blipFill>
          <a:blip r:embed="rId3"/>
          <a:stretch>
            <a:fillRect/>
          </a:stretch>
        </p:blipFill>
        <p:spPr>
          <a:xfrm>
            <a:off x="914400" y="2771374"/>
            <a:ext cx="7772400" cy="4011118"/>
          </a:xfrm>
          <a:prstGeom prst="rect">
            <a:avLst/>
          </a:prstGeom>
        </p:spPr>
      </p:pic>
      <p:sp>
        <p:nvSpPr>
          <p:cNvPr id="4" name="TextBox 3">
            <a:extLst>
              <a:ext uri="{FF2B5EF4-FFF2-40B4-BE49-F238E27FC236}">
                <a16:creationId xmlns:a16="http://schemas.microsoft.com/office/drawing/2014/main" id="{16DAB79E-3991-4A24-AE17-A10E560F7399}"/>
              </a:ext>
            </a:extLst>
          </p:cNvPr>
          <p:cNvSpPr txBox="1"/>
          <p:nvPr/>
        </p:nvSpPr>
        <p:spPr>
          <a:xfrm>
            <a:off x="609600" y="1571045"/>
            <a:ext cx="8077200" cy="1200329"/>
          </a:xfrm>
          <a:prstGeom prst="rect">
            <a:avLst/>
          </a:prstGeom>
          <a:noFill/>
        </p:spPr>
        <p:txBody>
          <a:bodyPr wrap="square" rtlCol="0">
            <a:spAutoFit/>
          </a:bodyPr>
          <a:lstStyle/>
          <a:p>
            <a:r>
              <a:rPr lang="en-US" dirty="0">
                <a:latin typeface="Century Gothic" panose="020B0502020202020204" pitchFamily="34" charset="0"/>
              </a:rPr>
              <a:t>Purpose: To identify places where people socialize and meet new sexual partners or where people who inject drugs can be reached </a:t>
            </a:r>
          </a:p>
          <a:p>
            <a:endParaRPr lang="en-US" dirty="0">
              <a:latin typeface="Century Gothic" panose="020B0502020202020204" pitchFamily="34" charset="0"/>
            </a:endParaRPr>
          </a:p>
          <a:p>
            <a:r>
              <a:rPr lang="en-US" b="1" dirty="0">
                <a:latin typeface="Century Gothic" panose="020B0502020202020204" pitchFamily="34" charset="0"/>
              </a:rPr>
              <a:t>      Map of venues where people meet new sexual partners </a:t>
            </a:r>
          </a:p>
        </p:txBody>
      </p:sp>
    </p:spTree>
    <p:extLst>
      <p:ext uri="{BB962C8B-B14F-4D97-AF65-F5344CB8AC3E}">
        <p14:creationId xmlns:p14="http://schemas.microsoft.com/office/powerpoint/2010/main" val="228196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p:txBody>
          <a:bodyPr>
            <a:normAutofit/>
          </a:bodyPr>
          <a:lstStyle/>
          <a:p>
            <a:r>
              <a:rPr lang="en-US" dirty="0"/>
              <a:t>What is the PLACE method?</a:t>
            </a:r>
            <a:endParaRPr lang="en-US" sz="2500" dirty="0">
              <a:solidFill>
                <a:srgbClr val="003399"/>
              </a:solidFill>
            </a:endParaRPr>
          </a:p>
        </p:txBody>
      </p:sp>
      <p:sp>
        <p:nvSpPr>
          <p:cNvPr id="789507" name="Rectangle 3"/>
          <p:cNvSpPr>
            <a:spLocks noGrp="1" noChangeArrowheads="1"/>
          </p:cNvSpPr>
          <p:nvPr>
            <p:ph type="body" sz="quarter" idx="10"/>
          </p:nvPr>
        </p:nvSpPr>
        <p:spPr>
          <a:xfrm>
            <a:off x="623455" y="2084294"/>
            <a:ext cx="7606145" cy="3478306"/>
          </a:xfrm>
          <a:prstGeom prst="rect">
            <a:avLst/>
          </a:prstGeom>
          <a:noFill/>
          <a:ln/>
        </p:spPr>
        <p:txBody>
          <a:bodyPr>
            <a:normAutofit fontScale="25000" lnSpcReduction="20000"/>
          </a:bodyPr>
          <a:lstStyle/>
          <a:p>
            <a:pPr marL="301752" indent="-301752">
              <a:lnSpc>
                <a:spcPct val="80000"/>
              </a:lnSpc>
              <a:buClr>
                <a:schemeClr val="tx1"/>
              </a:buClr>
              <a:buFont typeface="Arial" charset="0"/>
              <a:buNone/>
            </a:pPr>
            <a:r>
              <a:rPr lang="en-US" sz="2470" dirty="0"/>
              <a:t>	</a:t>
            </a:r>
          </a:p>
          <a:p>
            <a:pPr marL="301752" lvl="1" indent="-301752">
              <a:lnSpc>
                <a:spcPts val="3353"/>
              </a:lnSpc>
              <a:buClr>
                <a:srgbClr val="CC3300"/>
              </a:buClr>
              <a:buFont typeface="Arial" charset="0"/>
              <a:buChar char="∆"/>
            </a:pPr>
            <a:r>
              <a:rPr lang="en-US" sz="9600" dirty="0">
                <a:solidFill>
                  <a:srgbClr val="005268"/>
                </a:solidFill>
                <a:latin typeface="Century Gothic" panose="020B0502020202020204" pitchFamily="34" charset="0"/>
              </a:rPr>
              <a:t>PLACE: Priorities for Local AIDS Control Efforts</a:t>
            </a:r>
          </a:p>
          <a:p>
            <a:pPr marL="0" lvl="1" indent="0">
              <a:lnSpc>
                <a:spcPts val="3353"/>
              </a:lnSpc>
              <a:buClr>
                <a:srgbClr val="CC3300"/>
              </a:buClr>
              <a:buNone/>
            </a:pPr>
            <a:r>
              <a:rPr lang="en-US" sz="9600" dirty="0">
                <a:solidFill>
                  <a:srgbClr val="005268"/>
                </a:solidFill>
                <a:latin typeface="Century Gothic" panose="020B0502020202020204" pitchFamily="34" charset="0"/>
              </a:rPr>
              <a:t> </a:t>
            </a:r>
          </a:p>
          <a:p>
            <a:pPr marL="301752" lvl="1" indent="-301752">
              <a:lnSpc>
                <a:spcPts val="3353"/>
              </a:lnSpc>
              <a:buClr>
                <a:srgbClr val="CC3300"/>
              </a:buClr>
              <a:buFont typeface="Arial" charset="0"/>
              <a:buChar char="∆"/>
            </a:pPr>
            <a:r>
              <a:rPr lang="en-US" sz="9600" dirty="0">
                <a:solidFill>
                  <a:srgbClr val="005268"/>
                </a:solidFill>
                <a:latin typeface="Century Gothic" panose="020B0502020202020204" pitchFamily="34" charset="0"/>
              </a:rPr>
              <a:t>PLACE is a rapid assessment tool to help local programs identify where to reach people most at risk of acquiring and transmitting HIV and provide evidence to support tailored interventions to reduce HIV transmission. </a:t>
            </a:r>
          </a:p>
          <a:p>
            <a:pPr marL="301752" lvl="1" indent="-301752">
              <a:lnSpc>
                <a:spcPct val="80000"/>
              </a:lnSpc>
              <a:buClr>
                <a:schemeClr val="accent2"/>
              </a:buClr>
              <a:buNone/>
            </a:pPr>
            <a:endParaRPr lang="en-US" sz="2470" b="1" dirty="0">
              <a:latin typeface="Century Gothic" panose="020B0502020202020204" pitchFamily="34" charset="0"/>
            </a:endParaRPr>
          </a:p>
          <a:p>
            <a:pPr marL="301752" lvl="1" indent="-301752">
              <a:lnSpc>
                <a:spcPct val="80000"/>
              </a:lnSpc>
              <a:buClr>
                <a:schemeClr val="accent2"/>
              </a:buClr>
              <a:buFont typeface="Arial" charset="0"/>
              <a:buChar char="∆"/>
            </a:pPr>
            <a:endParaRPr lang="en-US" sz="2470" b="1" dirty="0">
              <a:latin typeface="Century Gothic" panose="020B0502020202020204" pitchFamily="34" charset="0"/>
            </a:endParaRPr>
          </a:p>
          <a:p>
            <a:pPr marL="301752" indent="-301752">
              <a:lnSpc>
                <a:spcPct val="80000"/>
              </a:lnSpc>
              <a:buClr>
                <a:schemeClr val="tx1"/>
              </a:buClr>
              <a:buNone/>
            </a:pPr>
            <a:endParaRPr lang="en-US" sz="2470" dirty="0"/>
          </a:p>
        </p:txBody>
      </p:sp>
    </p:spTree>
    <p:extLst>
      <p:ext uri="{BB962C8B-B14F-4D97-AF65-F5344CB8AC3E}">
        <p14:creationId xmlns:p14="http://schemas.microsoft.com/office/powerpoint/2010/main" val="1124694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5B1FAD-8E5C-4E06-BE26-B9A3732BA24B}"/>
              </a:ext>
            </a:extLst>
          </p:cNvPr>
          <p:cNvPicPr>
            <a:picLocks noChangeAspect="1"/>
          </p:cNvPicPr>
          <p:nvPr/>
        </p:nvPicPr>
        <p:blipFill rotWithShape="1">
          <a:blip r:embed="rId3"/>
          <a:srcRect r="5220"/>
          <a:stretch/>
        </p:blipFill>
        <p:spPr>
          <a:xfrm>
            <a:off x="304799" y="2514600"/>
            <a:ext cx="7162801" cy="4043082"/>
          </a:xfrm>
          <a:prstGeom prst="rect">
            <a:avLst/>
          </a:prstGeom>
        </p:spPr>
      </p:pic>
      <p:sp>
        <p:nvSpPr>
          <p:cNvPr id="2" name="Title 1">
            <a:extLst>
              <a:ext uri="{FF2B5EF4-FFF2-40B4-BE49-F238E27FC236}">
                <a16:creationId xmlns:a16="http://schemas.microsoft.com/office/drawing/2014/main" id="{B5EE7511-044D-4325-AB7B-B4946E8A51BB}"/>
              </a:ext>
            </a:extLst>
          </p:cNvPr>
          <p:cNvSpPr>
            <a:spLocks noGrp="1"/>
          </p:cNvSpPr>
          <p:nvPr>
            <p:ph type="title"/>
          </p:nvPr>
        </p:nvSpPr>
        <p:spPr>
          <a:xfrm>
            <a:off x="554183" y="379692"/>
            <a:ext cx="8513617" cy="1008529"/>
          </a:xfrm>
        </p:spPr>
        <p:txBody>
          <a:bodyPr>
            <a:normAutofit/>
          </a:bodyPr>
          <a:lstStyle/>
          <a:p>
            <a:r>
              <a:rPr lang="en-US" sz="2800" dirty="0"/>
              <a:t>Step 3: Characteristics of venues related to programs are collected  </a:t>
            </a:r>
          </a:p>
        </p:txBody>
      </p:sp>
      <p:sp>
        <p:nvSpPr>
          <p:cNvPr id="3" name="Rectangle 2">
            <a:extLst>
              <a:ext uri="{FF2B5EF4-FFF2-40B4-BE49-F238E27FC236}">
                <a16:creationId xmlns:a16="http://schemas.microsoft.com/office/drawing/2014/main" id="{B37821D5-06DE-44C5-9588-209F3CF5F27C}"/>
              </a:ext>
            </a:extLst>
          </p:cNvPr>
          <p:cNvSpPr/>
          <p:nvPr/>
        </p:nvSpPr>
        <p:spPr>
          <a:xfrm>
            <a:off x="554183" y="1649832"/>
            <a:ext cx="7491153" cy="707886"/>
          </a:xfrm>
          <a:prstGeom prst="rect">
            <a:avLst/>
          </a:prstGeom>
        </p:spPr>
        <p:txBody>
          <a:bodyPr wrap="none">
            <a:spAutoFit/>
          </a:bodyPr>
          <a:lstStyle/>
          <a:p>
            <a:r>
              <a:rPr lang="en-US" sz="2000" dirty="0">
                <a:latin typeface="Century Gothic" panose="020B0502020202020204" pitchFamily="34" charset="0"/>
              </a:rPr>
              <a:t>Venue profiles are created based on information obtained</a:t>
            </a:r>
          </a:p>
          <a:p>
            <a:r>
              <a:rPr lang="en-US" sz="2000" dirty="0">
                <a:latin typeface="Century Gothic" panose="020B0502020202020204" pitchFamily="34" charset="0"/>
              </a:rPr>
              <a:t>from an interview with an on-site venue informant.</a:t>
            </a:r>
          </a:p>
        </p:txBody>
      </p:sp>
    </p:spTree>
    <p:extLst>
      <p:ext uri="{BB962C8B-B14F-4D97-AF65-F5344CB8AC3E}">
        <p14:creationId xmlns:p14="http://schemas.microsoft.com/office/powerpoint/2010/main" val="345058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34F5-EF11-4C66-9A50-8BC347469A30}"/>
              </a:ext>
            </a:extLst>
          </p:cNvPr>
          <p:cNvSpPr>
            <a:spLocks noGrp="1"/>
          </p:cNvSpPr>
          <p:nvPr>
            <p:ph type="title"/>
          </p:nvPr>
        </p:nvSpPr>
        <p:spPr>
          <a:xfrm>
            <a:off x="629227" y="237946"/>
            <a:ext cx="7885545" cy="1390650"/>
          </a:xfrm>
        </p:spPr>
        <p:txBody>
          <a:bodyPr>
            <a:noAutofit/>
          </a:bodyPr>
          <a:lstStyle/>
          <a:p>
            <a:pPr>
              <a:lnSpc>
                <a:spcPts val="2900"/>
              </a:lnSpc>
            </a:pPr>
            <a:r>
              <a:rPr lang="en-US" sz="2800" dirty="0"/>
              <a:t>Step 4: A sample of people socializing or working at venues are interviewed and tested for HIV</a:t>
            </a:r>
          </a:p>
        </p:txBody>
      </p:sp>
      <p:pic>
        <p:nvPicPr>
          <p:cNvPr id="1026" name="Picture 2" descr="Image result for discoteca angola">
            <a:extLst>
              <a:ext uri="{FF2B5EF4-FFF2-40B4-BE49-F238E27FC236}">
                <a16:creationId xmlns:a16="http://schemas.microsoft.com/office/drawing/2014/main" id="{92F0E8A3-414D-40EE-BFE9-833B9EC3963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3886200" cy="2576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hebeen">
            <a:extLst>
              <a:ext uri="{FF2B5EF4-FFF2-40B4-BE49-F238E27FC236}">
                <a16:creationId xmlns:a16="http://schemas.microsoft.com/office/drawing/2014/main" id="{6D5A8044-4A6C-4F4C-A1EB-8DBEDD9C4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3794501" cy="2845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3697F1-3D61-453A-9D0D-0D88291C9CB0}"/>
              </a:ext>
            </a:extLst>
          </p:cNvPr>
          <p:cNvSpPr txBox="1"/>
          <p:nvPr/>
        </p:nvSpPr>
        <p:spPr>
          <a:xfrm>
            <a:off x="4571999" y="4648200"/>
            <a:ext cx="3429000" cy="1200329"/>
          </a:xfrm>
          <a:prstGeom prst="rect">
            <a:avLst/>
          </a:prstGeom>
          <a:noFill/>
        </p:spPr>
        <p:txBody>
          <a:bodyPr wrap="square" rtlCol="0">
            <a:spAutoFit/>
          </a:bodyPr>
          <a:lstStyle/>
          <a:p>
            <a:r>
              <a:rPr lang="en-US" sz="2400" b="1" dirty="0">
                <a:solidFill>
                  <a:srgbClr val="005268"/>
                </a:solidFill>
              </a:rPr>
              <a:t>Finally, the results are used to improve programs in the area. </a:t>
            </a:r>
          </a:p>
        </p:txBody>
      </p:sp>
    </p:spTree>
    <p:extLst>
      <p:ext uri="{BB962C8B-B14F-4D97-AF65-F5344CB8AC3E}">
        <p14:creationId xmlns:p14="http://schemas.microsoft.com/office/powerpoint/2010/main" val="3814492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B190-B107-4E5F-AC37-3E05ECB4184A}"/>
              </a:ext>
            </a:extLst>
          </p:cNvPr>
          <p:cNvSpPr>
            <a:spLocks noGrp="1"/>
          </p:cNvSpPr>
          <p:nvPr>
            <p:ph type="title"/>
          </p:nvPr>
        </p:nvSpPr>
        <p:spPr/>
        <p:txBody>
          <a:bodyPr/>
          <a:lstStyle/>
          <a:p>
            <a:r>
              <a:rPr lang="en-US" dirty="0"/>
              <a:t>Step 5: Outputs reviewed </a:t>
            </a:r>
          </a:p>
        </p:txBody>
      </p:sp>
      <p:sp>
        <p:nvSpPr>
          <p:cNvPr id="3" name="Text Placeholder 2">
            <a:extLst>
              <a:ext uri="{FF2B5EF4-FFF2-40B4-BE49-F238E27FC236}">
                <a16:creationId xmlns:a16="http://schemas.microsoft.com/office/drawing/2014/main" id="{196D9407-035A-4E3A-8B95-195680C5AEEC}"/>
              </a:ext>
            </a:extLst>
          </p:cNvPr>
          <p:cNvSpPr>
            <a:spLocks noGrp="1"/>
          </p:cNvSpPr>
          <p:nvPr>
            <p:ph type="body" sz="quarter" idx="10"/>
          </p:nvPr>
        </p:nvSpPr>
        <p:spPr>
          <a:xfrm>
            <a:off x="336178" y="1914841"/>
            <a:ext cx="4034118" cy="4370294"/>
          </a:xfrm>
        </p:spPr>
        <p:txBody>
          <a:bodyPr/>
          <a:lstStyle/>
          <a:p>
            <a:pPr lvl="0"/>
            <a:r>
              <a:rPr lang="en-US" dirty="0"/>
              <a:t>Meaningful stakeholder engagement</a:t>
            </a:r>
          </a:p>
          <a:p>
            <a:pPr lvl="0"/>
            <a:r>
              <a:rPr lang="en-US" dirty="0"/>
              <a:t>Priority prevention areas identified </a:t>
            </a:r>
          </a:p>
          <a:p>
            <a:pPr lvl="0"/>
            <a:r>
              <a:rPr lang="en-US" dirty="0"/>
              <a:t>Validated master list of venues</a:t>
            </a:r>
          </a:p>
          <a:p>
            <a:pPr lvl="0"/>
            <a:r>
              <a:rPr lang="en-US" dirty="0"/>
              <a:t>Venue profiles </a:t>
            </a:r>
          </a:p>
          <a:p>
            <a:pPr lvl="0"/>
            <a:r>
              <a:rPr lang="en-US" dirty="0"/>
              <a:t>Coverage maps</a:t>
            </a:r>
          </a:p>
          <a:p>
            <a:pPr lvl="0"/>
            <a:r>
              <a:rPr lang="en-US" dirty="0"/>
              <a:t>Size estimates: Key and priority populations </a:t>
            </a:r>
          </a:p>
          <a:p>
            <a:pPr lvl="0"/>
            <a:r>
              <a:rPr lang="en-US" dirty="0"/>
              <a:t>Summary reports or briefs for each local area (district) </a:t>
            </a:r>
          </a:p>
          <a:p>
            <a:pPr lvl="0"/>
            <a:r>
              <a:rPr lang="en-US" dirty="0"/>
              <a:t>Local capacity to use data </a:t>
            </a:r>
          </a:p>
          <a:p>
            <a:endParaRPr lang="en-US" dirty="0"/>
          </a:p>
        </p:txBody>
      </p:sp>
      <p:sp>
        <p:nvSpPr>
          <p:cNvPr id="4" name="Text Placeholder 3">
            <a:extLst>
              <a:ext uri="{FF2B5EF4-FFF2-40B4-BE49-F238E27FC236}">
                <a16:creationId xmlns:a16="http://schemas.microsoft.com/office/drawing/2014/main" id="{8B042B8E-35A1-4346-B70D-2044D2159A77}"/>
              </a:ext>
            </a:extLst>
          </p:cNvPr>
          <p:cNvSpPr>
            <a:spLocks noGrp="1"/>
          </p:cNvSpPr>
          <p:nvPr>
            <p:ph type="body" sz="quarter" idx="11"/>
          </p:nvPr>
        </p:nvSpPr>
        <p:spPr/>
        <p:txBody>
          <a:bodyPr/>
          <a:lstStyle/>
          <a:p>
            <a:pPr lvl="0"/>
            <a:r>
              <a:rPr lang="en-US" b="1" dirty="0"/>
              <a:t>Biobehavioral profile of key and priority populations, including:</a:t>
            </a:r>
          </a:p>
          <a:p>
            <a:r>
              <a:rPr lang="en-US" dirty="0"/>
              <a:t>Demographic profile </a:t>
            </a:r>
          </a:p>
          <a:p>
            <a:r>
              <a:rPr lang="en-US" dirty="0"/>
              <a:t>Transmission risk </a:t>
            </a:r>
          </a:p>
          <a:p>
            <a:r>
              <a:rPr lang="en-US" dirty="0"/>
              <a:t>Vulnerability and adverse event (VAE) profile </a:t>
            </a:r>
          </a:p>
          <a:p>
            <a:r>
              <a:rPr lang="en-US" dirty="0"/>
              <a:t>HIV prevalence </a:t>
            </a:r>
          </a:p>
          <a:p>
            <a:r>
              <a:rPr lang="en-US" dirty="0"/>
              <a:t>HIV prevention and treatment cascades</a:t>
            </a:r>
          </a:p>
          <a:p>
            <a:r>
              <a:rPr lang="en-US" dirty="0"/>
              <a:t>Access to and use of HIV services </a:t>
            </a:r>
          </a:p>
          <a:p>
            <a:endParaRPr lang="en-US" dirty="0"/>
          </a:p>
        </p:txBody>
      </p:sp>
    </p:spTree>
    <p:extLst>
      <p:ext uri="{BB962C8B-B14F-4D97-AF65-F5344CB8AC3E}">
        <p14:creationId xmlns:p14="http://schemas.microsoft.com/office/powerpoint/2010/main" val="3868329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4C81-DFBF-4DCB-91F8-3E6DE4BB1AE1}"/>
              </a:ext>
            </a:extLst>
          </p:cNvPr>
          <p:cNvSpPr>
            <a:spLocks noGrp="1"/>
          </p:cNvSpPr>
          <p:nvPr>
            <p:ph type="title"/>
          </p:nvPr>
        </p:nvSpPr>
        <p:spPr>
          <a:xfrm>
            <a:off x="554183" y="685868"/>
            <a:ext cx="8437417" cy="1008529"/>
          </a:xfrm>
        </p:spPr>
        <p:txBody>
          <a:bodyPr/>
          <a:lstStyle/>
          <a:p>
            <a:r>
              <a:rPr lang="en-US" dirty="0"/>
              <a:t>Actionable data at district level</a:t>
            </a:r>
          </a:p>
        </p:txBody>
      </p:sp>
      <p:sp>
        <p:nvSpPr>
          <p:cNvPr id="3" name="Text Placeholder 2">
            <a:extLst>
              <a:ext uri="{FF2B5EF4-FFF2-40B4-BE49-F238E27FC236}">
                <a16:creationId xmlns:a16="http://schemas.microsoft.com/office/drawing/2014/main" id="{44E71DCF-C0E8-475E-82A4-833F3011AC4A}"/>
              </a:ext>
            </a:extLst>
          </p:cNvPr>
          <p:cNvSpPr>
            <a:spLocks noGrp="1"/>
          </p:cNvSpPr>
          <p:nvPr>
            <p:ph type="body" sz="quarter" idx="10"/>
          </p:nvPr>
        </p:nvSpPr>
        <p:spPr>
          <a:xfrm>
            <a:off x="578067" y="1828800"/>
            <a:ext cx="7041435" cy="3003176"/>
          </a:xfrm>
        </p:spPr>
        <p:txBody>
          <a:bodyPr/>
          <a:lstStyle/>
          <a:p>
            <a:r>
              <a:rPr lang="en-US" dirty="0"/>
              <a:t>List of venues </a:t>
            </a:r>
          </a:p>
          <a:p>
            <a:r>
              <a:rPr lang="en-US" dirty="0"/>
              <a:t>Maps of venues </a:t>
            </a:r>
          </a:p>
          <a:p>
            <a:r>
              <a:rPr lang="en-US" dirty="0"/>
              <a:t>Characteristics of HIV+ people</a:t>
            </a:r>
          </a:p>
          <a:p>
            <a:r>
              <a:rPr lang="en-US" dirty="0"/>
              <a:t>Condom availability at venues </a:t>
            </a:r>
          </a:p>
          <a:p>
            <a:r>
              <a:rPr lang="en-US" dirty="0"/>
              <a:t>Program coverage, by type of person </a:t>
            </a:r>
          </a:p>
        </p:txBody>
      </p:sp>
    </p:spTree>
    <p:extLst>
      <p:ext uri="{BB962C8B-B14F-4D97-AF65-F5344CB8AC3E}">
        <p14:creationId xmlns:p14="http://schemas.microsoft.com/office/powerpoint/2010/main" val="3066285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3A2D-37C6-4937-8CBB-409967C5B060}"/>
              </a:ext>
            </a:extLst>
          </p:cNvPr>
          <p:cNvSpPr>
            <a:spLocks noGrp="1"/>
          </p:cNvSpPr>
          <p:nvPr>
            <p:ph type="title" idx="4294967295"/>
          </p:nvPr>
        </p:nvSpPr>
        <p:spPr>
          <a:xfrm>
            <a:off x="415149" y="406809"/>
            <a:ext cx="6301095" cy="1009650"/>
          </a:xfrm>
          <a:prstGeom prst="rect">
            <a:avLst/>
          </a:prstGeom>
        </p:spPr>
        <p:txBody>
          <a:bodyPr/>
          <a:lstStyle/>
          <a:p>
            <a:pPr algn="l"/>
            <a:r>
              <a:rPr lang="en-US" sz="2400" b="1" dirty="0">
                <a:latin typeface="Century Gothic" panose="020B0502020202020204" pitchFamily="34" charset="0"/>
              </a:rPr>
              <a:t>For example: PLACE fieldwork in Apac District, Uganda in 2018</a:t>
            </a:r>
          </a:p>
        </p:txBody>
      </p:sp>
      <p:pic>
        <p:nvPicPr>
          <p:cNvPr id="3" name="Picture 2">
            <a:extLst>
              <a:ext uri="{FF2B5EF4-FFF2-40B4-BE49-F238E27FC236}">
                <a16:creationId xmlns:a16="http://schemas.microsoft.com/office/drawing/2014/main" id="{611D3D62-2404-402D-9319-64BED1957959}"/>
              </a:ext>
            </a:extLst>
          </p:cNvPr>
          <p:cNvPicPr>
            <a:picLocks noChangeAspect="1"/>
          </p:cNvPicPr>
          <p:nvPr/>
        </p:nvPicPr>
        <p:blipFill rotWithShape="1">
          <a:blip r:embed="rId3"/>
          <a:srcRect l="2028" t="2137" r="3546"/>
          <a:stretch/>
        </p:blipFill>
        <p:spPr>
          <a:xfrm>
            <a:off x="451693" y="1379015"/>
            <a:ext cx="4958508" cy="4162930"/>
          </a:xfrm>
          <a:prstGeom prst="rect">
            <a:avLst/>
          </a:prstGeom>
          <a:ln w="12700">
            <a:solidFill>
              <a:srgbClr val="000000"/>
            </a:solidFill>
          </a:ln>
        </p:spPr>
      </p:pic>
      <p:grpSp>
        <p:nvGrpSpPr>
          <p:cNvPr id="5" name="Group 4">
            <a:extLst>
              <a:ext uri="{FF2B5EF4-FFF2-40B4-BE49-F238E27FC236}">
                <a16:creationId xmlns:a16="http://schemas.microsoft.com/office/drawing/2014/main" id="{5F931FBA-0253-47C6-8A36-EBB8471D5021}"/>
              </a:ext>
            </a:extLst>
          </p:cNvPr>
          <p:cNvGrpSpPr/>
          <p:nvPr/>
        </p:nvGrpSpPr>
        <p:grpSpPr>
          <a:xfrm>
            <a:off x="5866578" y="562660"/>
            <a:ext cx="3059307" cy="6019800"/>
            <a:chOff x="207768" y="457200"/>
            <a:chExt cx="3059307" cy="6019800"/>
          </a:xfrm>
        </p:grpSpPr>
        <p:sp>
          <p:nvSpPr>
            <p:cNvPr id="6" name="Right Brace 5">
              <a:extLst>
                <a:ext uri="{FF2B5EF4-FFF2-40B4-BE49-F238E27FC236}">
                  <a16:creationId xmlns:a16="http://schemas.microsoft.com/office/drawing/2014/main" id="{19D183D8-89E4-4864-9430-1C739F4A073E}"/>
                </a:ext>
              </a:extLst>
            </p:cNvPr>
            <p:cNvSpPr/>
            <p:nvPr/>
          </p:nvSpPr>
          <p:spPr>
            <a:xfrm rot="10800000">
              <a:off x="1066800" y="457200"/>
              <a:ext cx="304800" cy="1981200"/>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529D0E8-CED9-4F40-930D-4DC015F5CA2C}"/>
                </a:ext>
              </a:extLst>
            </p:cNvPr>
            <p:cNvSpPr txBox="1"/>
            <p:nvPr/>
          </p:nvSpPr>
          <p:spPr>
            <a:xfrm>
              <a:off x="207768" y="1257300"/>
              <a:ext cx="1295400" cy="4524315"/>
            </a:xfrm>
            <a:prstGeom prst="rect">
              <a:avLst/>
            </a:prstGeom>
            <a:noFill/>
          </p:spPr>
          <p:txBody>
            <a:bodyPr wrap="square" rtlCol="0">
              <a:spAutoFit/>
            </a:bodyPr>
            <a:lstStyle/>
            <a:p>
              <a:r>
                <a:rPr lang="en-US" b="1" dirty="0"/>
                <a:t>STEP 1</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t>STEP 2</a:t>
              </a:r>
            </a:p>
            <a:p>
              <a:endParaRPr lang="en-US" b="1" dirty="0"/>
            </a:p>
            <a:p>
              <a:endParaRPr lang="en-US" b="1" dirty="0"/>
            </a:p>
            <a:p>
              <a:r>
                <a:rPr lang="en-US" b="1" dirty="0"/>
                <a:t>STEP 3</a:t>
              </a:r>
            </a:p>
            <a:p>
              <a:endParaRPr lang="en-US" b="1" dirty="0"/>
            </a:p>
            <a:p>
              <a:endParaRPr lang="en-US" b="1" dirty="0"/>
            </a:p>
            <a:p>
              <a:endParaRPr lang="en-US" b="1" dirty="0"/>
            </a:p>
            <a:p>
              <a:endParaRPr lang="en-US" b="1" dirty="0"/>
            </a:p>
            <a:p>
              <a:endParaRPr lang="en-US" b="1" dirty="0"/>
            </a:p>
            <a:p>
              <a:r>
                <a:rPr lang="en-US" b="1" dirty="0"/>
                <a:t>STEP 4</a:t>
              </a:r>
            </a:p>
            <a:p>
              <a:endParaRPr lang="en-US" b="1" dirty="0">
                <a:solidFill>
                  <a:schemeClr val="bg1"/>
                </a:solidFill>
              </a:endParaRPr>
            </a:p>
          </p:txBody>
        </p:sp>
        <p:pic>
          <p:nvPicPr>
            <p:cNvPr id="8" name="Picture 7">
              <a:extLst>
                <a:ext uri="{FF2B5EF4-FFF2-40B4-BE49-F238E27FC236}">
                  <a16:creationId xmlns:a16="http://schemas.microsoft.com/office/drawing/2014/main" id="{9FC727D8-A7C8-43B9-AC13-8FC56F93EAC2}"/>
                </a:ext>
              </a:extLst>
            </p:cNvPr>
            <p:cNvPicPr>
              <a:picLocks noChangeAspect="1"/>
            </p:cNvPicPr>
            <p:nvPr/>
          </p:nvPicPr>
          <p:blipFill>
            <a:blip r:embed="rId4"/>
            <a:stretch>
              <a:fillRect/>
            </a:stretch>
          </p:blipFill>
          <p:spPr>
            <a:xfrm>
              <a:off x="1476375" y="457200"/>
              <a:ext cx="1790700" cy="6019800"/>
            </a:xfrm>
            <a:prstGeom prst="rect">
              <a:avLst/>
            </a:prstGeom>
          </p:spPr>
        </p:pic>
        <p:sp>
          <p:nvSpPr>
            <p:cNvPr id="9" name="Arrow: Left 8">
              <a:extLst>
                <a:ext uri="{FF2B5EF4-FFF2-40B4-BE49-F238E27FC236}">
                  <a16:creationId xmlns:a16="http://schemas.microsoft.com/office/drawing/2014/main" id="{DE74CEBE-A165-46F9-A024-028036981186}"/>
                </a:ext>
              </a:extLst>
            </p:cNvPr>
            <p:cNvSpPr/>
            <p:nvPr/>
          </p:nvSpPr>
          <p:spPr>
            <a:xfrm>
              <a:off x="1060838" y="2743200"/>
              <a:ext cx="415537" cy="15240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702DD21F-177E-4289-B229-F1ED814527C4}"/>
                </a:ext>
              </a:extLst>
            </p:cNvPr>
            <p:cNvSpPr/>
            <p:nvPr/>
          </p:nvSpPr>
          <p:spPr>
            <a:xfrm>
              <a:off x="1035825" y="3582590"/>
              <a:ext cx="415537" cy="15240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a:extLst>
                <a:ext uri="{FF2B5EF4-FFF2-40B4-BE49-F238E27FC236}">
                  <a16:creationId xmlns:a16="http://schemas.microsoft.com/office/drawing/2014/main" id="{FEBDA3FD-81FE-43A7-87D2-8D06B6A1328B}"/>
                </a:ext>
              </a:extLst>
            </p:cNvPr>
            <p:cNvSpPr/>
            <p:nvPr/>
          </p:nvSpPr>
          <p:spPr>
            <a:xfrm rot="10800000">
              <a:off x="1091193" y="4267795"/>
              <a:ext cx="304800" cy="1981200"/>
            </a:xfrm>
            <a:prstGeom prst="rightBrace">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pSp>
      <p:sp>
        <p:nvSpPr>
          <p:cNvPr id="4" name="Rectangle 3">
            <a:extLst>
              <a:ext uri="{FF2B5EF4-FFF2-40B4-BE49-F238E27FC236}">
                <a16:creationId xmlns:a16="http://schemas.microsoft.com/office/drawing/2014/main" id="{992AB3EC-52C4-46FD-9CAB-F86563882AE1}"/>
              </a:ext>
            </a:extLst>
          </p:cNvPr>
          <p:cNvSpPr/>
          <p:nvPr/>
        </p:nvSpPr>
        <p:spPr>
          <a:xfrm>
            <a:off x="381000" y="5708125"/>
            <a:ext cx="5365860" cy="646331"/>
          </a:xfrm>
          <a:prstGeom prst="rect">
            <a:avLst/>
          </a:prstGeom>
        </p:spPr>
        <p:txBody>
          <a:bodyPr wrap="square">
            <a:spAutoFit/>
          </a:bodyPr>
          <a:lstStyle/>
          <a:p>
            <a:r>
              <a:rPr lang="en-US" b="1" dirty="0">
                <a:latin typeface="Century Gothic" panose="020B0502020202020204" pitchFamily="34" charset="0"/>
              </a:rPr>
              <a:t>STEP 5: December 12, 2018 review of district reports and action planning workshop </a:t>
            </a:r>
          </a:p>
        </p:txBody>
      </p:sp>
    </p:spTree>
    <p:extLst>
      <p:ext uri="{BB962C8B-B14F-4D97-AF65-F5344CB8AC3E}">
        <p14:creationId xmlns:p14="http://schemas.microsoft.com/office/powerpoint/2010/main" val="1503019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15B5-8E04-4283-81BA-D9015AD0EDA2}"/>
              </a:ext>
            </a:extLst>
          </p:cNvPr>
          <p:cNvSpPr>
            <a:spLocks noGrp="1"/>
          </p:cNvSpPr>
          <p:nvPr>
            <p:ph type="title"/>
          </p:nvPr>
        </p:nvSpPr>
        <p:spPr>
          <a:xfrm>
            <a:off x="457200" y="293733"/>
            <a:ext cx="7885545" cy="1382667"/>
          </a:xfrm>
        </p:spPr>
        <p:txBody>
          <a:bodyPr/>
          <a:lstStyle/>
          <a:p>
            <a:pPr>
              <a:lnSpc>
                <a:spcPts val="3900"/>
              </a:lnSpc>
            </a:pPr>
            <a:r>
              <a:rPr lang="en-US" dirty="0"/>
              <a:t>Apac results: Profiles of men and women at PLACE venues  </a:t>
            </a:r>
          </a:p>
        </p:txBody>
      </p:sp>
      <p:pic>
        <p:nvPicPr>
          <p:cNvPr id="3" name="Picture 2">
            <a:extLst>
              <a:ext uri="{FF2B5EF4-FFF2-40B4-BE49-F238E27FC236}">
                <a16:creationId xmlns:a16="http://schemas.microsoft.com/office/drawing/2014/main" id="{9F3BBD85-C4CF-4EDA-AC88-8AFCC732FA0D}"/>
              </a:ext>
            </a:extLst>
          </p:cNvPr>
          <p:cNvPicPr>
            <a:picLocks noChangeAspect="1"/>
          </p:cNvPicPr>
          <p:nvPr/>
        </p:nvPicPr>
        <p:blipFill>
          <a:blip r:embed="rId3"/>
          <a:stretch>
            <a:fillRect/>
          </a:stretch>
        </p:blipFill>
        <p:spPr>
          <a:xfrm>
            <a:off x="306705" y="1752600"/>
            <a:ext cx="4648200" cy="4659267"/>
          </a:xfrm>
          <a:prstGeom prst="rect">
            <a:avLst/>
          </a:prstGeom>
        </p:spPr>
      </p:pic>
      <p:pic>
        <p:nvPicPr>
          <p:cNvPr id="4" name="Picture 3">
            <a:extLst>
              <a:ext uri="{FF2B5EF4-FFF2-40B4-BE49-F238E27FC236}">
                <a16:creationId xmlns:a16="http://schemas.microsoft.com/office/drawing/2014/main" id="{A80061E1-845D-4378-B525-6C1E7D06E0EE}"/>
              </a:ext>
            </a:extLst>
          </p:cNvPr>
          <p:cNvPicPr>
            <a:picLocks noChangeAspect="1"/>
          </p:cNvPicPr>
          <p:nvPr/>
        </p:nvPicPr>
        <p:blipFill>
          <a:blip r:embed="rId4"/>
          <a:stretch>
            <a:fillRect/>
          </a:stretch>
        </p:blipFill>
        <p:spPr>
          <a:xfrm>
            <a:off x="5042151" y="3962400"/>
            <a:ext cx="3970735" cy="1752600"/>
          </a:xfrm>
          <a:prstGeom prst="rect">
            <a:avLst/>
          </a:prstGeom>
          <a:ln w="6350">
            <a:solidFill>
              <a:schemeClr val="bg1">
                <a:lumMod val="75000"/>
              </a:schemeClr>
            </a:solidFill>
          </a:ln>
        </p:spPr>
      </p:pic>
      <p:pic>
        <p:nvPicPr>
          <p:cNvPr id="5" name="Picture 4">
            <a:extLst>
              <a:ext uri="{FF2B5EF4-FFF2-40B4-BE49-F238E27FC236}">
                <a16:creationId xmlns:a16="http://schemas.microsoft.com/office/drawing/2014/main" id="{72BCB38E-C686-4349-9659-30E646209DD7}"/>
              </a:ext>
            </a:extLst>
          </p:cNvPr>
          <p:cNvPicPr>
            <a:picLocks noChangeAspect="1"/>
          </p:cNvPicPr>
          <p:nvPr/>
        </p:nvPicPr>
        <p:blipFill rotWithShape="1">
          <a:blip r:embed="rId5"/>
          <a:srcRect l="2309" t="5479" r="29100" b="-5479"/>
          <a:stretch/>
        </p:blipFill>
        <p:spPr>
          <a:xfrm>
            <a:off x="5047397" y="1922207"/>
            <a:ext cx="3960243" cy="1946786"/>
          </a:xfrm>
          <a:prstGeom prst="rect">
            <a:avLst/>
          </a:prstGeom>
          <a:ln w="6350">
            <a:solidFill>
              <a:schemeClr val="bg1">
                <a:lumMod val="75000"/>
              </a:schemeClr>
            </a:solidFill>
          </a:ln>
        </p:spPr>
      </p:pic>
    </p:spTree>
    <p:extLst>
      <p:ext uri="{BB962C8B-B14F-4D97-AF65-F5344CB8AC3E}">
        <p14:creationId xmlns:p14="http://schemas.microsoft.com/office/powerpoint/2010/main" val="3490171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D53A-F051-4DF1-AF74-149331186EC6}"/>
              </a:ext>
            </a:extLst>
          </p:cNvPr>
          <p:cNvSpPr>
            <a:spLocks noGrp="1"/>
          </p:cNvSpPr>
          <p:nvPr>
            <p:ph type="title"/>
          </p:nvPr>
        </p:nvSpPr>
        <p:spPr/>
        <p:txBody>
          <a:bodyPr/>
          <a:lstStyle/>
          <a:p>
            <a:r>
              <a:rPr lang="en-US" dirty="0"/>
              <a:t>HIV prevalence and prevention </a:t>
            </a:r>
          </a:p>
        </p:txBody>
      </p:sp>
      <p:pic>
        <p:nvPicPr>
          <p:cNvPr id="3" name="Picture 2">
            <a:extLst>
              <a:ext uri="{FF2B5EF4-FFF2-40B4-BE49-F238E27FC236}">
                <a16:creationId xmlns:a16="http://schemas.microsoft.com/office/drawing/2014/main" id="{2E5F583A-CB25-4F08-BB32-DF8A5103F1D8}"/>
              </a:ext>
            </a:extLst>
          </p:cNvPr>
          <p:cNvPicPr>
            <a:picLocks noChangeAspect="1"/>
          </p:cNvPicPr>
          <p:nvPr/>
        </p:nvPicPr>
        <p:blipFill>
          <a:blip r:embed="rId3"/>
          <a:stretch>
            <a:fillRect/>
          </a:stretch>
        </p:blipFill>
        <p:spPr>
          <a:xfrm>
            <a:off x="102757" y="1752600"/>
            <a:ext cx="4388784" cy="4470058"/>
          </a:xfrm>
          <a:prstGeom prst="rect">
            <a:avLst/>
          </a:prstGeom>
        </p:spPr>
      </p:pic>
      <p:pic>
        <p:nvPicPr>
          <p:cNvPr id="4" name="Picture 3">
            <a:extLst>
              <a:ext uri="{FF2B5EF4-FFF2-40B4-BE49-F238E27FC236}">
                <a16:creationId xmlns:a16="http://schemas.microsoft.com/office/drawing/2014/main" id="{4CC6301D-91A2-46E2-BACB-67FAB3ADF803}"/>
              </a:ext>
            </a:extLst>
          </p:cNvPr>
          <p:cNvPicPr>
            <a:picLocks noChangeAspect="1"/>
          </p:cNvPicPr>
          <p:nvPr/>
        </p:nvPicPr>
        <p:blipFill>
          <a:blip r:embed="rId4"/>
          <a:stretch>
            <a:fillRect/>
          </a:stretch>
        </p:blipFill>
        <p:spPr>
          <a:xfrm>
            <a:off x="4480655" y="1806455"/>
            <a:ext cx="4652459" cy="3862821"/>
          </a:xfrm>
          <a:prstGeom prst="rect">
            <a:avLst/>
          </a:prstGeom>
        </p:spPr>
      </p:pic>
    </p:spTree>
    <p:extLst>
      <p:ext uri="{BB962C8B-B14F-4D97-AF65-F5344CB8AC3E}">
        <p14:creationId xmlns:p14="http://schemas.microsoft.com/office/powerpoint/2010/main" val="2682595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CA23-A156-44DF-9FA1-C325A79E9FC2}"/>
              </a:ext>
            </a:extLst>
          </p:cNvPr>
          <p:cNvSpPr>
            <a:spLocks noGrp="1"/>
          </p:cNvSpPr>
          <p:nvPr>
            <p:ph type="title"/>
          </p:nvPr>
        </p:nvSpPr>
        <p:spPr/>
        <p:txBody>
          <a:bodyPr/>
          <a:lstStyle/>
          <a:p>
            <a:r>
              <a:rPr lang="en-US" dirty="0"/>
              <a:t>Relative to other approaches </a:t>
            </a:r>
          </a:p>
        </p:txBody>
      </p:sp>
      <p:sp>
        <p:nvSpPr>
          <p:cNvPr id="3" name="Text Placeholder 2">
            <a:extLst>
              <a:ext uri="{FF2B5EF4-FFF2-40B4-BE49-F238E27FC236}">
                <a16:creationId xmlns:a16="http://schemas.microsoft.com/office/drawing/2014/main" id="{1509A4C9-3B07-4CC3-AB08-220D512BCC74}"/>
              </a:ext>
            </a:extLst>
          </p:cNvPr>
          <p:cNvSpPr>
            <a:spLocks noGrp="1"/>
          </p:cNvSpPr>
          <p:nvPr>
            <p:ph type="body" sz="quarter" idx="10"/>
          </p:nvPr>
        </p:nvSpPr>
        <p:spPr>
          <a:xfrm>
            <a:off x="381001" y="1696472"/>
            <a:ext cx="6095999" cy="4928251"/>
          </a:xfrm>
        </p:spPr>
        <p:txBody>
          <a:bodyPr/>
          <a:lstStyle/>
          <a:p>
            <a:r>
              <a:rPr lang="en-US" sz="2300" dirty="0"/>
              <a:t>PLACE does not limit participation to people who meet risk-group definitions.</a:t>
            </a:r>
          </a:p>
          <a:p>
            <a:r>
              <a:rPr lang="en-US" sz="2300" dirty="0"/>
              <a:t>Key population members do not have to self-identify as such to participate. Stigma may be reduced. </a:t>
            </a:r>
          </a:p>
          <a:p>
            <a:r>
              <a:rPr lang="en-US" sz="2300" dirty="0"/>
              <a:t>PLACE provides pictures of men, women, and transgender people in a single location, providing insights into social and sexual networks and the HIV transmission opportunities in these networks. </a:t>
            </a:r>
          </a:p>
        </p:txBody>
      </p:sp>
      <p:pic>
        <p:nvPicPr>
          <p:cNvPr id="7" name="Picture 6">
            <a:extLst>
              <a:ext uri="{FF2B5EF4-FFF2-40B4-BE49-F238E27FC236}">
                <a16:creationId xmlns:a16="http://schemas.microsoft.com/office/drawing/2014/main" id="{E2DD96C1-442B-4589-A34B-0327E508E0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120" t="5555" r="19949" b="7778"/>
          <a:stretch/>
        </p:blipFill>
        <p:spPr>
          <a:xfrm>
            <a:off x="6477000" y="1904999"/>
            <a:ext cx="2514600" cy="3922777"/>
          </a:xfrm>
          <a:prstGeom prst="rect">
            <a:avLst/>
          </a:prstGeom>
        </p:spPr>
      </p:pic>
    </p:spTree>
    <p:extLst>
      <p:ext uri="{BB962C8B-B14F-4D97-AF65-F5344CB8AC3E}">
        <p14:creationId xmlns:p14="http://schemas.microsoft.com/office/powerpoint/2010/main" val="1801706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6354-C341-4755-A3B3-F8667103813F}"/>
              </a:ext>
            </a:extLst>
          </p:cNvPr>
          <p:cNvSpPr>
            <a:spLocks noGrp="1"/>
          </p:cNvSpPr>
          <p:nvPr>
            <p:ph type="title"/>
          </p:nvPr>
        </p:nvSpPr>
        <p:spPr/>
        <p:txBody>
          <a:bodyPr/>
          <a:lstStyle/>
          <a:p>
            <a:r>
              <a:rPr lang="en-US" dirty="0"/>
              <a:t>PLACE’s disadvantages </a:t>
            </a:r>
          </a:p>
        </p:txBody>
      </p:sp>
      <p:sp>
        <p:nvSpPr>
          <p:cNvPr id="3" name="Text Placeholder 2">
            <a:extLst>
              <a:ext uri="{FF2B5EF4-FFF2-40B4-BE49-F238E27FC236}">
                <a16:creationId xmlns:a16="http://schemas.microsoft.com/office/drawing/2014/main" id="{716B80F4-48DD-4620-9CC0-B2C03CD6CA7D}"/>
              </a:ext>
            </a:extLst>
          </p:cNvPr>
          <p:cNvSpPr>
            <a:spLocks noGrp="1"/>
          </p:cNvSpPr>
          <p:nvPr>
            <p:ph type="body" sz="quarter" idx="10"/>
          </p:nvPr>
        </p:nvSpPr>
        <p:spPr>
          <a:xfrm>
            <a:off x="381000" y="1795312"/>
            <a:ext cx="6568718" cy="3841376"/>
          </a:xfrm>
        </p:spPr>
        <p:txBody>
          <a:bodyPr/>
          <a:lstStyle/>
          <a:p>
            <a:r>
              <a:rPr lang="en-US" dirty="0"/>
              <a:t>The method will miss people who have new sexual partners but do not go to public venues. </a:t>
            </a:r>
          </a:p>
          <a:p>
            <a:r>
              <a:rPr lang="en-US" dirty="0"/>
              <a:t>Fieldwork can be challenging: conducted late at night, with long hours on the road and on-site, and training must be thorough.</a:t>
            </a:r>
          </a:p>
          <a:p>
            <a:r>
              <a:rPr lang="en-US" dirty="0"/>
              <a:t>Self-reported behavior can be biased, and it is difficult to understand the effect of bias on a study’s findings. </a:t>
            </a:r>
          </a:p>
        </p:txBody>
      </p:sp>
      <p:pic>
        <p:nvPicPr>
          <p:cNvPr id="4" name="Picture 3" descr="A close up of an umbrella&#10;&#10;Description automatically generated">
            <a:extLst>
              <a:ext uri="{FF2B5EF4-FFF2-40B4-BE49-F238E27FC236}">
                <a16:creationId xmlns:a16="http://schemas.microsoft.com/office/drawing/2014/main" id="{3A9E1127-D30F-4E4E-8E56-1938ED91FC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243"/>
          <a:stretch/>
        </p:blipFill>
        <p:spPr>
          <a:xfrm>
            <a:off x="6934200" y="1981200"/>
            <a:ext cx="2242782" cy="3621369"/>
          </a:xfrm>
          <a:prstGeom prst="rect">
            <a:avLst/>
          </a:prstGeom>
        </p:spPr>
      </p:pic>
    </p:spTree>
    <p:extLst>
      <p:ext uri="{BB962C8B-B14F-4D97-AF65-F5344CB8AC3E}">
        <p14:creationId xmlns:p14="http://schemas.microsoft.com/office/powerpoint/2010/main" val="3418938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50C2-5B96-47DB-BE0E-32A37B74DD3E}"/>
              </a:ext>
            </a:extLst>
          </p:cNvPr>
          <p:cNvSpPr>
            <a:spLocks noGrp="1"/>
          </p:cNvSpPr>
          <p:nvPr>
            <p:ph type="title"/>
          </p:nvPr>
        </p:nvSpPr>
        <p:spPr>
          <a:xfrm>
            <a:off x="320395" y="685800"/>
            <a:ext cx="8794035" cy="1008529"/>
          </a:xfrm>
        </p:spPr>
        <p:txBody>
          <a:bodyPr/>
          <a:lstStyle/>
          <a:p>
            <a:r>
              <a:rPr lang="en-US" dirty="0"/>
              <a:t>PLACE relative to household surveys </a:t>
            </a:r>
          </a:p>
        </p:txBody>
      </p:sp>
      <p:sp>
        <p:nvSpPr>
          <p:cNvPr id="3" name="Text Placeholder 2">
            <a:extLst>
              <a:ext uri="{FF2B5EF4-FFF2-40B4-BE49-F238E27FC236}">
                <a16:creationId xmlns:a16="http://schemas.microsoft.com/office/drawing/2014/main" id="{F780E464-55B6-44E3-B9BA-0C64D5964D1A}"/>
              </a:ext>
            </a:extLst>
          </p:cNvPr>
          <p:cNvSpPr>
            <a:spLocks noGrp="1"/>
          </p:cNvSpPr>
          <p:nvPr>
            <p:ph type="body" sz="quarter" idx="10"/>
          </p:nvPr>
        </p:nvSpPr>
        <p:spPr>
          <a:xfrm>
            <a:off x="381001" y="1600200"/>
            <a:ext cx="6705600" cy="4908176"/>
          </a:xfrm>
        </p:spPr>
        <p:txBody>
          <a:bodyPr/>
          <a:lstStyle/>
          <a:p>
            <a:r>
              <a:rPr lang="en-US" sz="2200" dirty="0"/>
              <a:t>Some people at higher risk for acquiring/transmitting HIV do not live in households. They live in venues. Living in venues increases risk, and people who do are missed by household surveys. </a:t>
            </a:r>
          </a:p>
          <a:p>
            <a:r>
              <a:rPr lang="en-US" sz="2200" dirty="0"/>
              <a:t>Household surveys also miss some mobile people, fisher folk, and students. </a:t>
            </a:r>
          </a:p>
          <a:p>
            <a:r>
              <a:rPr lang="en-US" sz="2200" dirty="0"/>
              <a:t>People in households report lower partnership rates than people in PLACE venues. Thus with a smaller sample size, we can find more people who are likely to transmit HIV. </a:t>
            </a:r>
          </a:p>
        </p:txBody>
      </p:sp>
      <p:pic>
        <p:nvPicPr>
          <p:cNvPr id="5" name="Picture 4">
            <a:extLst>
              <a:ext uri="{FF2B5EF4-FFF2-40B4-BE49-F238E27FC236}">
                <a16:creationId xmlns:a16="http://schemas.microsoft.com/office/drawing/2014/main" id="{579F936B-FC05-42F1-8983-D604634499F4}"/>
              </a:ext>
            </a:extLst>
          </p:cNvPr>
          <p:cNvPicPr>
            <a:picLocks noChangeAspect="1"/>
          </p:cNvPicPr>
          <p:nvPr/>
        </p:nvPicPr>
        <p:blipFill rotWithShape="1">
          <a:blip r:embed="rId3">
            <a:extLst>
              <a:ext uri="{28A0092B-C50C-407E-A947-70E740481C1C}">
                <a14:useLocalDpi xmlns:a14="http://schemas.microsoft.com/office/drawing/2010/main" val="0"/>
              </a:ext>
            </a:extLst>
          </a:blip>
          <a:srcRect l="6547" r="57730"/>
          <a:stretch/>
        </p:blipFill>
        <p:spPr>
          <a:xfrm>
            <a:off x="7239000" y="2133600"/>
            <a:ext cx="1600200" cy="3786902"/>
          </a:xfrm>
          <a:prstGeom prst="rect">
            <a:avLst/>
          </a:prstGeom>
        </p:spPr>
      </p:pic>
    </p:spTree>
    <p:extLst>
      <p:ext uri="{BB962C8B-B14F-4D97-AF65-F5344CB8AC3E}">
        <p14:creationId xmlns:p14="http://schemas.microsoft.com/office/powerpoint/2010/main" val="84347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DCE8-018A-4EBE-B213-5C4948FAA020}"/>
              </a:ext>
            </a:extLst>
          </p:cNvPr>
          <p:cNvSpPr>
            <a:spLocks noGrp="1"/>
          </p:cNvSpPr>
          <p:nvPr>
            <p:ph type="title"/>
          </p:nvPr>
        </p:nvSpPr>
        <p:spPr>
          <a:xfrm>
            <a:off x="578565" y="838200"/>
            <a:ext cx="7885545" cy="1447732"/>
          </a:xfrm>
        </p:spPr>
        <p:txBody>
          <a:bodyPr/>
          <a:lstStyle/>
          <a:p>
            <a:r>
              <a:rPr lang="en-US" dirty="0"/>
              <a:t>Summary of the PLACE method</a:t>
            </a:r>
          </a:p>
        </p:txBody>
      </p:sp>
      <p:sp>
        <p:nvSpPr>
          <p:cNvPr id="3" name="Text Placeholder 2">
            <a:extLst>
              <a:ext uri="{FF2B5EF4-FFF2-40B4-BE49-F238E27FC236}">
                <a16:creationId xmlns:a16="http://schemas.microsoft.com/office/drawing/2014/main" id="{CACD5E0E-70CD-4507-819E-90ECAE05E8A3}"/>
              </a:ext>
            </a:extLst>
          </p:cNvPr>
          <p:cNvSpPr>
            <a:spLocks noGrp="1"/>
          </p:cNvSpPr>
          <p:nvPr>
            <p:ph type="body" sz="quarter" idx="10"/>
          </p:nvPr>
        </p:nvSpPr>
        <p:spPr/>
        <p:txBody>
          <a:bodyPr/>
          <a:lstStyle/>
          <a:p>
            <a:pPr>
              <a:spcAft>
                <a:spcPts val="669"/>
              </a:spcAft>
              <a:defRPr/>
            </a:pPr>
            <a:r>
              <a:rPr lang="en-US" dirty="0"/>
              <a:t>The HIV pandemic is worldwide, but </a:t>
            </a:r>
            <a:r>
              <a:rPr lang="en-US" b="1" dirty="0"/>
              <a:t>transmission occurs in local epidemics.</a:t>
            </a:r>
            <a:r>
              <a:rPr lang="en-US" dirty="0"/>
              <a:t> The PLACE method identifies places where local outreach could reach transmission networks.</a:t>
            </a:r>
          </a:p>
          <a:p>
            <a:pPr>
              <a:spcAft>
                <a:spcPts val="669"/>
              </a:spcAft>
              <a:defRPr/>
            </a:pPr>
            <a:r>
              <a:rPr lang="en-US" dirty="0"/>
              <a:t>The method maps where local programs can reach people with the highest rates of new sexual or needle-sharing partnerships and provides empiric evidence of HIV prevalence, transmission risk, and access to services among people in those places. </a:t>
            </a:r>
            <a:endParaRPr lang="en-US" sz="2000" b="1" dirty="0"/>
          </a:p>
          <a:p>
            <a:endParaRPr lang="en-US" dirty="0"/>
          </a:p>
        </p:txBody>
      </p:sp>
    </p:spTree>
    <p:extLst>
      <p:ext uri="{BB962C8B-B14F-4D97-AF65-F5344CB8AC3E}">
        <p14:creationId xmlns:p14="http://schemas.microsoft.com/office/powerpoint/2010/main" val="1038734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6CBA-B498-4820-8B58-06F0EBB75F06}"/>
              </a:ext>
            </a:extLst>
          </p:cNvPr>
          <p:cNvSpPr>
            <a:spLocks noGrp="1"/>
          </p:cNvSpPr>
          <p:nvPr>
            <p:ph type="title"/>
          </p:nvPr>
        </p:nvSpPr>
        <p:spPr/>
        <p:txBody>
          <a:bodyPr/>
          <a:lstStyle/>
          <a:p>
            <a:r>
              <a:rPr lang="en-US" dirty="0"/>
              <a:t>Aim</a:t>
            </a:r>
          </a:p>
        </p:txBody>
      </p:sp>
      <p:sp>
        <p:nvSpPr>
          <p:cNvPr id="3" name="Text Placeholder 2">
            <a:extLst>
              <a:ext uri="{FF2B5EF4-FFF2-40B4-BE49-F238E27FC236}">
                <a16:creationId xmlns:a16="http://schemas.microsoft.com/office/drawing/2014/main" id="{90A54BF4-2955-4A20-9B3E-8D31EFD73119}"/>
              </a:ext>
            </a:extLst>
          </p:cNvPr>
          <p:cNvSpPr>
            <a:spLocks noGrp="1"/>
          </p:cNvSpPr>
          <p:nvPr>
            <p:ph type="body" sz="quarter" idx="10"/>
          </p:nvPr>
        </p:nvSpPr>
        <p:spPr>
          <a:xfrm>
            <a:off x="578565" y="1949824"/>
            <a:ext cx="7550727" cy="2850776"/>
          </a:xfrm>
        </p:spPr>
        <p:txBody>
          <a:bodyPr>
            <a:normAutofit/>
          </a:bodyPr>
          <a:lstStyle/>
          <a:p>
            <a:pPr marL="0" indent="0">
              <a:buNone/>
            </a:pPr>
            <a:r>
              <a:rPr lang="en-US" sz="2400" dirty="0"/>
              <a:t>The aim of PLACE is to increase local capacity to understand the drivers of local HIV epidemics, identify gaps in services among those most likely to acquire and transmit HIV, and provide evidence to support tailored interventions to reduce HIV transmission.  </a:t>
            </a:r>
          </a:p>
          <a:p>
            <a:pPr marL="0" indent="0">
              <a:buNone/>
            </a:pPr>
            <a:endParaRPr lang="en-US" sz="2400" dirty="0"/>
          </a:p>
        </p:txBody>
      </p:sp>
      <p:pic>
        <p:nvPicPr>
          <p:cNvPr id="5" name="Picture 4">
            <a:extLst>
              <a:ext uri="{FF2B5EF4-FFF2-40B4-BE49-F238E27FC236}">
                <a16:creationId xmlns:a16="http://schemas.microsoft.com/office/drawing/2014/main" id="{699EB0D8-36B3-438E-9777-2A9906E5CEBE}"/>
              </a:ext>
            </a:extLst>
          </p:cNvPr>
          <p:cNvPicPr>
            <a:picLocks noChangeAspect="1"/>
          </p:cNvPicPr>
          <p:nvPr/>
        </p:nvPicPr>
        <p:blipFill rotWithShape="1">
          <a:blip r:embed="rId2">
            <a:extLst>
              <a:ext uri="{28A0092B-C50C-407E-A947-70E740481C1C}">
                <a14:useLocalDpi xmlns:a14="http://schemas.microsoft.com/office/drawing/2010/main" val="0"/>
              </a:ext>
            </a:extLst>
          </a:blip>
          <a:srcRect t="25594"/>
          <a:stretch/>
        </p:blipFill>
        <p:spPr>
          <a:xfrm>
            <a:off x="838200" y="4724400"/>
            <a:ext cx="4191000" cy="1707752"/>
          </a:xfrm>
          <a:prstGeom prst="rect">
            <a:avLst/>
          </a:prstGeom>
        </p:spPr>
      </p:pic>
    </p:spTree>
    <p:extLst>
      <p:ext uri="{BB962C8B-B14F-4D97-AF65-F5344CB8AC3E}">
        <p14:creationId xmlns:p14="http://schemas.microsoft.com/office/powerpoint/2010/main" val="174170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DC76-5975-465D-8B83-7B59CF0B4372}"/>
              </a:ext>
            </a:extLst>
          </p:cNvPr>
          <p:cNvSpPr>
            <a:spLocks noGrp="1"/>
          </p:cNvSpPr>
          <p:nvPr>
            <p:ph type="title"/>
          </p:nvPr>
        </p:nvSpPr>
        <p:spPr/>
        <p:txBody>
          <a:bodyPr/>
          <a:lstStyle/>
          <a:p>
            <a:r>
              <a:rPr lang="en-US" dirty="0"/>
              <a:t>Objectives of PLACE </a:t>
            </a:r>
          </a:p>
        </p:txBody>
      </p:sp>
      <p:sp>
        <p:nvSpPr>
          <p:cNvPr id="3" name="Text Placeholder 2">
            <a:extLst>
              <a:ext uri="{FF2B5EF4-FFF2-40B4-BE49-F238E27FC236}">
                <a16:creationId xmlns:a16="http://schemas.microsoft.com/office/drawing/2014/main" id="{41779896-402F-40A5-8219-329C54B6D93A}"/>
              </a:ext>
            </a:extLst>
          </p:cNvPr>
          <p:cNvSpPr>
            <a:spLocks noGrp="1"/>
          </p:cNvSpPr>
          <p:nvPr>
            <p:ph type="body" sz="quarter" idx="10"/>
          </p:nvPr>
        </p:nvSpPr>
        <p:spPr>
          <a:xfrm>
            <a:off x="609600" y="1752600"/>
            <a:ext cx="8063345" cy="4545106"/>
          </a:xfrm>
        </p:spPr>
        <p:txBody>
          <a:bodyPr>
            <a:normAutofit/>
          </a:bodyPr>
          <a:lstStyle/>
          <a:p>
            <a:pPr marL="457200" lvl="0" indent="-457200">
              <a:buFont typeface="+mj-lt"/>
              <a:buAutoNum type="arabicPeriod"/>
            </a:pPr>
            <a:r>
              <a:rPr lang="en-US" sz="2000" dirty="0">
                <a:cs typeface="Calibri" panose="020F0502020204030204" pitchFamily="34" charset="0"/>
              </a:rPr>
              <a:t>To analyze available evidence to identify geographic areas likely to contain influential HIV transmission networks</a:t>
            </a:r>
          </a:p>
          <a:p>
            <a:pPr marL="457200" lvl="0" indent="-457200">
              <a:buFont typeface="+mj-lt"/>
              <a:buAutoNum type="arabicPeriod"/>
            </a:pPr>
            <a:r>
              <a:rPr lang="en-US" sz="2000" dirty="0">
                <a:cs typeface="Calibri" panose="020F0502020204030204" pitchFamily="34" charset="0"/>
              </a:rPr>
              <a:t>To locate public venues in these areas where transmission networks can be reached </a:t>
            </a:r>
          </a:p>
          <a:p>
            <a:pPr marL="457200" lvl="0" indent="-457200">
              <a:buFont typeface="+mj-lt"/>
              <a:buAutoNum type="arabicPeriod"/>
            </a:pPr>
            <a:r>
              <a:rPr lang="en-US" sz="2000" dirty="0">
                <a:cs typeface="Calibri" panose="020F0502020204030204" pitchFamily="34" charset="0"/>
              </a:rPr>
              <a:t>To assess and map the availability of HIV services at these venues </a:t>
            </a:r>
          </a:p>
          <a:p>
            <a:pPr marL="457200" lvl="0" indent="-457200">
              <a:buFont typeface="+mj-lt"/>
              <a:buAutoNum type="arabicPeriod"/>
            </a:pPr>
            <a:r>
              <a:rPr lang="en-US" sz="2000" dirty="0">
                <a:cs typeface="Calibri" panose="020F0502020204030204" pitchFamily="34" charset="0"/>
              </a:rPr>
              <a:t>To measure key indicators of HIV infection status, transmission risk, and access to HIV prevention and treatment services among people in these networks </a:t>
            </a:r>
          </a:p>
          <a:p>
            <a:pPr marL="457200" lvl="0" indent="-457200">
              <a:buFont typeface="+mj-lt"/>
              <a:buAutoNum type="arabicPeriod"/>
            </a:pPr>
            <a:r>
              <a:rPr lang="en-US" sz="2000" dirty="0">
                <a:cs typeface="Calibri" panose="020F0502020204030204" pitchFamily="34" charset="0"/>
              </a:rPr>
              <a:t>To use the data to improve programs</a:t>
            </a:r>
          </a:p>
        </p:txBody>
      </p:sp>
    </p:spTree>
    <p:extLst>
      <p:ext uri="{BB962C8B-B14F-4D97-AF65-F5344CB8AC3E}">
        <p14:creationId xmlns:p14="http://schemas.microsoft.com/office/powerpoint/2010/main" val="299054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035F-E690-49FB-86E7-BC1A1C1A3B84}"/>
              </a:ext>
            </a:extLst>
          </p:cNvPr>
          <p:cNvSpPr>
            <a:spLocks noGrp="1"/>
          </p:cNvSpPr>
          <p:nvPr>
            <p:ph type="title"/>
          </p:nvPr>
        </p:nvSpPr>
        <p:spPr/>
        <p:txBody>
          <a:bodyPr/>
          <a:lstStyle/>
          <a:p>
            <a:r>
              <a:rPr lang="en-US" dirty="0"/>
              <a:t>Focus on data use objective</a:t>
            </a:r>
          </a:p>
        </p:txBody>
      </p:sp>
      <p:graphicFrame>
        <p:nvGraphicFramePr>
          <p:cNvPr id="4" name="Diagram 3">
            <a:extLst>
              <a:ext uri="{FF2B5EF4-FFF2-40B4-BE49-F238E27FC236}">
                <a16:creationId xmlns:a16="http://schemas.microsoft.com/office/drawing/2014/main" id="{6B28D286-E3E2-4C89-AE69-908AACCA0D0D}"/>
              </a:ext>
            </a:extLst>
          </p:cNvPr>
          <p:cNvGraphicFramePr/>
          <p:nvPr>
            <p:extLst>
              <p:ext uri="{D42A27DB-BD31-4B8C-83A1-F6EECF244321}">
                <p14:modId xmlns:p14="http://schemas.microsoft.com/office/powerpoint/2010/main" val="3699349655"/>
              </p:ext>
            </p:extLst>
          </p:nvPr>
        </p:nvGraphicFramePr>
        <p:xfrm>
          <a:off x="543791" y="1905000"/>
          <a:ext cx="8056417" cy="409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310FFCB-AA73-4EC7-8DEA-7214108EE2E2}"/>
              </a:ext>
            </a:extLst>
          </p:cNvPr>
          <p:cNvSpPr txBox="1"/>
          <p:nvPr/>
        </p:nvSpPr>
        <p:spPr>
          <a:xfrm>
            <a:off x="304800" y="6400800"/>
            <a:ext cx="2438400" cy="369332"/>
          </a:xfrm>
          <a:prstGeom prst="rect">
            <a:avLst/>
          </a:prstGeom>
          <a:noFill/>
        </p:spPr>
        <p:txBody>
          <a:bodyPr wrap="square" rtlCol="0">
            <a:spAutoFit/>
          </a:bodyPr>
          <a:lstStyle/>
          <a:p>
            <a:r>
              <a:rPr lang="en-US" dirty="0">
                <a:solidFill>
                  <a:srgbClr val="C00000"/>
                </a:solidFill>
                <a:latin typeface="Century Gothic" panose="020B0502020202020204" pitchFamily="34" charset="0"/>
              </a:rPr>
              <a:t>*</a:t>
            </a:r>
            <a:r>
              <a:rPr lang="en-US" dirty="0">
                <a:latin typeface="Century Gothic" panose="020B0502020202020204" pitchFamily="34" charset="0"/>
              </a:rPr>
              <a:t> See next slide.</a:t>
            </a:r>
          </a:p>
        </p:txBody>
      </p:sp>
    </p:spTree>
    <p:extLst>
      <p:ext uri="{BB962C8B-B14F-4D97-AF65-F5344CB8AC3E}">
        <p14:creationId xmlns:p14="http://schemas.microsoft.com/office/powerpoint/2010/main" val="222179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EDF4-BE44-47FB-8B49-3914320DEFCC}"/>
              </a:ext>
            </a:extLst>
          </p:cNvPr>
          <p:cNvSpPr>
            <a:spLocks noGrp="1"/>
          </p:cNvSpPr>
          <p:nvPr>
            <p:ph type="title"/>
          </p:nvPr>
        </p:nvSpPr>
        <p:spPr/>
        <p:txBody>
          <a:bodyPr/>
          <a:lstStyle/>
          <a:p>
            <a:r>
              <a:rPr lang="en-US" dirty="0"/>
              <a:t>What PLACE provides (1)  </a:t>
            </a:r>
          </a:p>
        </p:txBody>
      </p:sp>
      <p:sp>
        <p:nvSpPr>
          <p:cNvPr id="3" name="Text Placeholder 2">
            <a:extLst>
              <a:ext uri="{FF2B5EF4-FFF2-40B4-BE49-F238E27FC236}">
                <a16:creationId xmlns:a16="http://schemas.microsoft.com/office/drawing/2014/main" id="{138DA7B6-CD11-41B0-B13D-5ED16EF725B7}"/>
              </a:ext>
            </a:extLst>
          </p:cNvPr>
          <p:cNvSpPr>
            <a:spLocks noGrp="1"/>
          </p:cNvSpPr>
          <p:nvPr>
            <p:ph type="body" sz="quarter" idx="10"/>
          </p:nvPr>
        </p:nvSpPr>
        <p:spPr>
          <a:xfrm>
            <a:off x="609600" y="1828800"/>
            <a:ext cx="7550727" cy="4468906"/>
          </a:xfrm>
        </p:spPr>
        <p:txBody>
          <a:bodyPr>
            <a:normAutofit/>
          </a:bodyPr>
          <a:lstStyle/>
          <a:p>
            <a:pPr marL="457200" indent="-457200">
              <a:buClr>
                <a:srgbClr val="CC3300"/>
              </a:buClr>
              <a:buFont typeface="+mj-lt"/>
              <a:buAutoNum type="arabicPeriod"/>
            </a:pPr>
            <a:r>
              <a:rPr lang="en-US" dirty="0"/>
              <a:t>Meaningful stakeholder engagement </a:t>
            </a:r>
          </a:p>
          <a:p>
            <a:pPr marL="457200" indent="-457200">
              <a:buClr>
                <a:srgbClr val="CC3300"/>
              </a:buClr>
              <a:buFont typeface="+mj-lt"/>
              <a:buAutoNum type="arabicPeriod"/>
            </a:pPr>
            <a:r>
              <a:rPr lang="en-US" dirty="0"/>
              <a:t>Identification of priority prevention areas: geographic “pockets” where HIV transmission is likely to be greatest and where HIV services should be enhanced</a:t>
            </a:r>
          </a:p>
          <a:p>
            <a:pPr marL="457200" indent="-457200">
              <a:buClr>
                <a:srgbClr val="CC3300"/>
              </a:buClr>
              <a:buFont typeface="+mj-lt"/>
              <a:buAutoNum type="arabicPeriod"/>
            </a:pPr>
            <a:r>
              <a:rPr lang="en-US" dirty="0"/>
              <a:t>List and profiles of venues in each priority prevention area where people in influential transmission networks can be reached </a:t>
            </a:r>
          </a:p>
          <a:p>
            <a:pPr marL="457200" indent="-457200">
              <a:buClr>
                <a:srgbClr val="CC3300"/>
              </a:buClr>
              <a:buFont typeface="+mj-lt"/>
              <a:buAutoNum type="arabicPeriod"/>
            </a:pPr>
            <a:r>
              <a:rPr lang="en-US" dirty="0"/>
              <a:t>Coverage maps showing the availability of condoms at venues</a:t>
            </a:r>
          </a:p>
          <a:p>
            <a:endParaRPr lang="en-US" dirty="0"/>
          </a:p>
        </p:txBody>
      </p:sp>
    </p:spTree>
    <p:extLst>
      <p:ext uri="{BB962C8B-B14F-4D97-AF65-F5344CB8AC3E}">
        <p14:creationId xmlns:p14="http://schemas.microsoft.com/office/powerpoint/2010/main" val="229275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EDF4-BE44-47FB-8B49-3914320DEFCC}"/>
              </a:ext>
            </a:extLst>
          </p:cNvPr>
          <p:cNvSpPr>
            <a:spLocks noGrp="1"/>
          </p:cNvSpPr>
          <p:nvPr>
            <p:ph type="title"/>
          </p:nvPr>
        </p:nvSpPr>
        <p:spPr/>
        <p:txBody>
          <a:bodyPr/>
          <a:lstStyle/>
          <a:p>
            <a:r>
              <a:rPr lang="en-US" dirty="0"/>
              <a:t>What PLACE provides (2)</a:t>
            </a:r>
          </a:p>
        </p:txBody>
      </p:sp>
      <p:sp>
        <p:nvSpPr>
          <p:cNvPr id="3" name="Text Placeholder 2">
            <a:extLst>
              <a:ext uri="{FF2B5EF4-FFF2-40B4-BE49-F238E27FC236}">
                <a16:creationId xmlns:a16="http://schemas.microsoft.com/office/drawing/2014/main" id="{138DA7B6-CD11-41B0-B13D-5ED16EF725B7}"/>
              </a:ext>
            </a:extLst>
          </p:cNvPr>
          <p:cNvSpPr>
            <a:spLocks noGrp="1"/>
          </p:cNvSpPr>
          <p:nvPr>
            <p:ph type="body" sz="quarter" idx="10"/>
          </p:nvPr>
        </p:nvSpPr>
        <p:spPr>
          <a:xfrm>
            <a:off x="609600" y="1905000"/>
            <a:ext cx="7550727" cy="4468906"/>
          </a:xfrm>
        </p:spPr>
        <p:txBody>
          <a:bodyPr>
            <a:normAutofit fontScale="85000" lnSpcReduction="10000"/>
          </a:bodyPr>
          <a:lstStyle/>
          <a:p>
            <a:pPr marL="457200" indent="-457200">
              <a:buClr>
                <a:srgbClr val="CC3300"/>
              </a:buClr>
              <a:buFont typeface="+mj-lt"/>
              <a:buAutoNum type="arabicPeriod" startAt="5"/>
            </a:pPr>
            <a:r>
              <a:rPr lang="en-US" dirty="0"/>
              <a:t>Size estimates for key and priority populations </a:t>
            </a:r>
          </a:p>
          <a:p>
            <a:pPr marL="457200" indent="-457200">
              <a:buClr>
                <a:srgbClr val="CC3300"/>
              </a:buClr>
              <a:buFont typeface="+mj-lt"/>
              <a:buAutoNum type="arabicPeriod" startAt="5"/>
            </a:pPr>
            <a:r>
              <a:rPr lang="en-US" dirty="0"/>
              <a:t>Biobehavioral profile of key and priority populations:  </a:t>
            </a:r>
          </a:p>
          <a:p>
            <a:pPr marL="914400" lvl="1" indent="-457200"/>
            <a:r>
              <a:rPr lang="en-US" dirty="0">
                <a:latin typeface="Century Gothic" panose="020B0502020202020204" pitchFamily="34" charset="0"/>
              </a:rPr>
              <a:t>Demographic profile </a:t>
            </a:r>
          </a:p>
          <a:p>
            <a:pPr marL="914400" lvl="1" indent="-457200"/>
            <a:r>
              <a:rPr lang="en-US" dirty="0">
                <a:latin typeface="Century Gothic" panose="020B0502020202020204" pitchFamily="34" charset="0"/>
              </a:rPr>
              <a:t>Transmission risk </a:t>
            </a:r>
          </a:p>
          <a:p>
            <a:pPr marL="914400" lvl="1" indent="-457200"/>
            <a:r>
              <a:rPr lang="en-US" dirty="0">
                <a:latin typeface="Century Gothic" panose="020B0502020202020204" pitchFamily="34" charset="0"/>
              </a:rPr>
              <a:t>HIV prevalence </a:t>
            </a:r>
          </a:p>
          <a:p>
            <a:pPr marL="914400" lvl="1" indent="-457200"/>
            <a:r>
              <a:rPr lang="en-US" dirty="0">
                <a:latin typeface="Century Gothic" panose="020B0502020202020204" pitchFamily="34" charset="0"/>
              </a:rPr>
              <a:t>HIV prevention and treatment cascades </a:t>
            </a:r>
          </a:p>
          <a:p>
            <a:pPr marL="457200" indent="-457200">
              <a:buClr>
                <a:srgbClr val="CC3300"/>
              </a:buClr>
              <a:buFont typeface="+mj-lt"/>
              <a:buAutoNum type="arabicPeriod" startAt="5"/>
            </a:pPr>
            <a:r>
              <a:rPr lang="en-US" dirty="0"/>
              <a:t>Briefs summarizing a study’s results that can be used to develop action plans</a:t>
            </a:r>
          </a:p>
          <a:p>
            <a:pPr marL="0" indent="0">
              <a:buNone/>
            </a:pPr>
            <a:endParaRPr lang="en-US" dirty="0"/>
          </a:p>
        </p:txBody>
      </p:sp>
    </p:spTree>
    <p:extLst>
      <p:ext uri="{BB962C8B-B14F-4D97-AF65-F5344CB8AC3E}">
        <p14:creationId xmlns:p14="http://schemas.microsoft.com/office/powerpoint/2010/main" val="3531326149"/>
      </p:ext>
    </p:extLst>
  </p:cSld>
  <p:clrMapOvr>
    <a:masterClrMapping/>
  </p:clrMapOvr>
</p:sld>
</file>

<file path=ppt/theme/theme1.xml><?xml version="1.0" encoding="utf-8"?>
<a:theme xmlns:a="http://schemas.openxmlformats.org/drawingml/2006/main" name="PLAC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LACE Powerpoint template Sept 25 2017_DT" id="{B2C70EE9-66DA-44AC-807F-B1F66D986066}" vid="{45467241-3CA5-4B39-9C3C-977EF5EDFD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PLACE Powerpoint template</Template>
  <TotalTime>18861</TotalTime>
  <Words>2468</Words>
  <Application>Microsoft Office PowerPoint</Application>
  <PresentationFormat>On-screen Show (4:3)</PresentationFormat>
  <Paragraphs>297</Paragraphs>
  <Slides>40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Futura Lt BT</vt:lpstr>
      <vt:lpstr>Futura LT Pro Book</vt:lpstr>
      <vt:lpstr>Tahoma</vt:lpstr>
      <vt:lpstr>PLACE Powerpoint template</vt:lpstr>
      <vt:lpstr>PowerPoint Presentation</vt:lpstr>
      <vt:lpstr>Objective of this presentation </vt:lpstr>
      <vt:lpstr>What is the PLACE method?</vt:lpstr>
      <vt:lpstr>Summary of the PLACE method</vt:lpstr>
      <vt:lpstr>Aim</vt:lpstr>
      <vt:lpstr>Objectives of PLACE </vt:lpstr>
      <vt:lpstr>Focus on data use objective</vt:lpstr>
      <vt:lpstr>What PLACE provides (1)  </vt:lpstr>
      <vt:lpstr>What PLACE provides (2)</vt:lpstr>
      <vt:lpstr>PLACE method: Global picture</vt:lpstr>
      <vt:lpstr>Countries with a PLACE study</vt:lpstr>
      <vt:lpstr>Countries with a PLACE study</vt:lpstr>
      <vt:lpstr>Problem that PLACE addresses</vt:lpstr>
      <vt:lpstr>PowerPoint Presentation</vt:lpstr>
      <vt:lpstr>PowerPoint Presentation</vt:lpstr>
      <vt:lpstr>PLACE’s 4 pillars</vt:lpstr>
      <vt:lpstr>Epidemiologic theory and evidence</vt:lpstr>
      <vt:lpstr>Theories, frameworks, and values</vt:lpstr>
      <vt:lpstr>Proximate-determinants framework</vt:lpstr>
      <vt:lpstr>Scientific rigor</vt:lpstr>
      <vt:lpstr>Ethics, Respect, Engagement    </vt:lpstr>
      <vt:lpstr>PLACE phases  </vt:lpstr>
      <vt:lpstr>Preparation phase</vt:lpstr>
      <vt:lpstr>Key protocol decisions </vt:lpstr>
      <vt:lpstr>Fieldwork phase: 5 steps </vt:lpstr>
      <vt:lpstr>Supplemental analysis phase</vt:lpstr>
      <vt:lpstr>How does PLACE work? </vt:lpstr>
      <vt:lpstr>Step 1: Fieldwork launch </vt:lpstr>
      <vt:lpstr>Step 2:  In each priority prevention area, community informants are interviewed </vt:lpstr>
      <vt:lpstr>Step 3: Characteristics of venues related to programs are collected  </vt:lpstr>
      <vt:lpstr>Step 4: A sample of people socializing or working at venues are interviewed and tested for HIV</vt:lpstr>
      <vt:lpstr>Step 5: Outputs reviewed </vt:lpstr>
      <vt:lpstr>Actionable data at district level</vt:lpstr>
      <vt:lpstr>For example: PLACE fieldwork in Apac District, Uganda in 2018</vt:lpstr>
      <vt:lpstr>Apac results: Profiles of men and women at PLACE venues  </vt:lpstr>
      <vt:lpstr>HIV prevalence and prevention </vt:lpstr>
      <vt:lpstr>Relative to other approaches </vt:lpstr>
      <vt:lpstr>PLACE’s disadvantages </vt:lpstr>
      <vt:lpstr>PLACE relative to household surveys </vt:lpstr>
      <vt:lpstr>PowerPoint Presentation</vt:lpstr>
    </vt:vector>
  </TitlesOfParts>
  <Company>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dc:creator>
  <cp:lastModifiedBy>Todloski, Denise</cp:lastModifiedBy>
  <cp:revision>424</cp:revision>
  <cp:lastPrinted>2019-01-09T02:29:16Z</cp:lastPrinted>
  <dcterms:created xsi:type="dcterms:W3CDTF">2013-06-11T17:52:48Z</dcterms:created>
  <dcterms:modified xsi:type="dcterms:W3CDTF">2019-10-30T14:56:32Z</dcterms:modified>
</cp:coreProperties>
</file>